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18"/>
  </p:notesMasterIdLst>
  <p:sldIdLst>
    <p:sldId id="262" r:id="rId3"/>
    <p:sldId id="258" r:id="rId4"/>
    <p:sldId id="263" r:id="rId5"/>
    <p:sldId id="264" r:id="rId6"/>
    <p:sldId id="265" r:id="rId7"/>
    <p:sldId id="266" r:id="rId8"/>
    <p:sldId id="268" r:id="rId9"/>
    <p:sldId id="269" r:id="rId10"/>
    <p:sldId id="272" r:id="rId11"/>
    <p:sldId id="273" r:id="rId12"/>
    <p:sldId id="277" r:id="rId13"/>
    <p:sldId id="274" r:id="rId14"/>
    <p:sldId id="275" r:id="rId15"/>
    <p:sldId id="278"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1" autoAdjust="0"/>
    <p:restoredTop sz="94660"/>
  </p:normalViewPr>
  <p:slideViewPr>
    <p:cSldViewPr>
      <p:cViewPr varScale="1">
        <p:scale>
          <a:sx n="74" d="100"/>
          <a:sy n="74" d="100"/>
        </p:scale>
        <p:origin x="12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773734-4B69-462A-A703-C9D4FFF2E8D2}" type="datetimeFigureOut">
              <a:rPr lang="en-US" smtClean="0"/>
              <a:pPr/>
              <a:t>10/22/2013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CC0B62-735F-4396-A9DD-85077BABC7D2}" type="slidenum">
              <a:rPr lang="en-US" smtClean="0"/>
              <a:pPr/>
              <a:t>‹nr.›</a:t>
            </a:fld>
            <a:endParaRPr lang="en-US" dirty="0"/>
          </a:p>
        </p:txBody>
      </p:sp>
    </p:spTree>
    <p:extLst>
      <p:ext uri="{BB962C8B-B14F-4D97-AF65-F5344CB8AC3E}">
        <p14:creationId xmlns:p14="http://schemas.microsoft.com/office/powerpoint/2010/main" val="1172326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5ECC0B62-735F-4396-A9DD-85077BABC7D2}" type="slidenum">
              <a:rPr lang="en-US" sz="1200" b="0" i="0">
                <a:latin typeface="Calibri"/>
                <a:ea typeface="+mn-ea"/>
                <a:cs typeface="+mn-cs"/>
              </a:rPr>
              <a:t>2</a:t>
            </a:fld>
            <a:endParaRPr lang="en-US" sz="1200" b="0" i="0">
              <a:latin typeface="Calibri"/>
              <a:ea typeface="+mn-ea"/>
              <a:cs typeface="+mn-cs"/>
            </a:endParaRPr>
          </a:p>
        </p:txBody>
      </p:sp>
    </p:spTree>
    <p:extLst>
      <p:ext uri="{BB962C8B-B14F-4D97-AF65-F5344CB8AC3E}">
        <p14:creationId xmlns:p14="http://schemas.microsoft.com/office/powerpoint/2010/main" val="2578030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5ECC0B62-735F-4396-A9DD-85077BABC7D2}" type="slidenum">
              <a:rPr lang="en-US" sz="1200" b="0" i="0">
                <a:latin typeface="Calibri"/>
                <a:ea typeface="+mn-ea"/>
                <a:cs typeface="+mn-cs"/>
              </a:rPr>
              <a:t>4</a:t>
            </a:fld>
            <a:endParaRPr lang="en-US" sz="1200" b="0" i="0">
              <a:latin typeface="Calibri"/>
              <a:ea typeface="+mn-ea"/>
              <a:cs typeface="+mn-cs"/>
            </a:endParaRPr>
          </a:p>
        </p:txBody>
      </p:sp>
    </p:spTree>
    <p:extLst>
      <p:ext uri="{BB962C8B-B14F-4D97-AF65-F5344CB8AC3E}">
        <p14:creationId xmlns:p14="http://schemas.microsoft.com/office/powerpoint/2010/main" val="128745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5ECC0B62-735F-4396-A9DD-85077BABC7D2}" type="slidenum">
              <a:rPr lang="en-US" sz="1200" b="0" i="0">
                <a:latin typeface="Calibri"/>
                <a:ea typeface="+mn-ea"/>
                <a:cs typeface="+mn-cs"/>
              </a:rPr>
              <a:t>5</a:t>
            </a:fld>
            <a:endParaRPr lang="en-US" sz="1200" b="0" i="0">
              <a:latin typeface="Calibri"/>
              <a:ea typeface="+mn-ea"/>
              <a:cs typeface="+mn-cs"/>
            </a:endParaRPr>
          </a:p>
        </p:txBody>
      </p:sp>
    </p:spTree>
    <p:extLst>
      <p:ext uri="{BB962C8B-B14F-4D97-AF65-F5344CB8AC3E}">
        <p14:creationId xmlns:p14="http://schemas.microsoft.com/office/powerpoint/2010/main" val="4289330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5ECC0B62-735F-4396-A9DD-85077BABC7D2}" type="slidenum">
              <a:rPr lang="en-US" sz="1200" b="0" i="0">
                <a:latin typeface="Calibri"/>
                <a:ea typeface="+mn-ea"/>
                <a:cs typeface="+mn-cs"/>
              </a:rPr>
              <a:t>6</a:t>
            </a:fld>
            <a:endParaRPr lang="en-US" sz="1200" b="0" i="0">
              <a:latin typeface="Calibri"/>
              <a:ea typeface="+mn-ea"/>
              <a:cs typeface="+mn-cs"/>
            </a:endParaRPr>
          </a:p>
        </p:txBody>
      </p:sp>
    </p:spTree>
    <p:extLst>
      <p:ext uri="{BB962C8B-B14F-4D97-AF65-F5344CB8AC3E}">
        <p14:creationId xmlns:p14="http://schemas.microsoft.com/office/powerpoint/2010/main" val="2475806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5ECC0B62-735F-4396-A9DD-85077BABC7D2}" type="slidenum">
              <a:rPr lang="en-US" sz="1200" b="0" i="0">
                <a:latin typeface="Calibri"/>
                <a:ea typeface="+mn-ea"/>
                <a:cs typeface="+mn-cs"/>
              </a:rPr>
              <a:t>7</a:t>
            </a:fld>
            <a:endParaRPr lang="en-US" sz="1200" b="0" i="0">
              <a:latin typeface="Calibri"/>
              <a:ea typeface="+mn-ea"/>
              <a:cs typeface="+mn-cs"/>
            </a:endParaRPr>
          </a:p>
        </p:txBody>
      </p:sp>
    </p:spTree>
    <p:extLst>
      <p:ext uri="{BB962C8B-B14F-4D97-AF65-F5344CB8AC3E}">
        <p14:creationId xmlns:p14="http://schemas.microsoft.com/office/powerpoint/2010/main" val="1294682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5ECC0B62-735F-4396-A9DD-85077BABC7D2}" type="slidenum">
              <a:rPr lang="en-US" sz="1200" b="0" i="0">
                <a:latin typeface="Calibri"/>
                <a:ea typeface="+mn-ea"/>
                <a:cs typeface="+mn-cs"/>
              </a:rPr>
              <a:t>8</a:t>
            </a:fld>
            <a:endParaRPr lang="en-US" sz="1200" b="0" i="0">
              <a:latin typeface="Calibri"/>
              <a:ea typeface="+mn-ea"/>
              <a:cs typeface="+mn-cs"/>
            </a:endParaRPr>
          </a:p>
        </p:txBody>
      </p:sp>
    </p:spTree>
    <p:extLst>
      <p:ext uri="{BB962C8B-B14F-4D97-AF65-F5344CB8AC3E}">
        <p14:creationId xmlns:p14="http://schemas.microsoft.com/office/powerpoint/2010/main" val="197531960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bg>
      <p:bgPr>
        <a:blipFill dpi="0" rotWithShape="1">
          <a:blip r:embed="rId2" cstate="print">
            <a:lum/>
            <a:extLst>
              <a:ext uri="{BEBA8EAE-BF5A-486C-A8C5-ECC9F3942E4B}">
                <a14:imgProps xmlns:a14="http://schemas.microsoft.com/office/drawing/2010/main">
                  <a14:imgLayer r:embed="rId3">
                    <a14:imgEffect>
                      <a14:artisticGlowDiffused intensity="2"/>
                    </a14:imgEffect>
                  </a14:imgLayer>
                </a14:imgProps>
              </a:ext>
            </a:extLst>
          </a:blip>
          <a:srcRect/>
          <a:stretch>
            <a:fillRect t="-8000" b="-9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512064"/>
            <a:ext cx="7848600" cy="1929384"/>
          </a:xfrm>
        </p:spPr>
        <p:txBody>
          <a:bodyPr anchor="b">
            <a:noAutofit/>
          </a:bodyPr>
          <a:lstStyle>
            <a:lvl1pPr>
              <a:defRPr sz="4000" b="1" cap="none" spc="0" baseline="0">
                <a:solidFill>
                  <a:schemeClr val="accent5"/>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2514600"/>
            <a:ext cx="6400800" cy="1755648"/>
          </a:xfrm>
        </p:spPr>
        <p:txBody>
          <a:bodyPr>
            <a:normAutofit/>
          </a:bodyPr>
          <a:lstStyle>
            <a:lvl1pPr marL="0" indent="0" algn="l">
              <a:buNone/>
              <a:defRPr sz="20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en-US" dirty="0"/>
          </a:p>
        </p:txBody>
      </p:sp>
      <p:sp>
        <p:nvSpPr>
          <p:cNvPr id="4" name="Date Placeholder 3"/>
          <p:cNvSpPr>
            <a:spLocks noGrp="1"/>
          </p:cNvSpPr>
          <p:nvPr>
            <p:ph type="dt" sz="half" idx="10"/>
          </p:nvPr>
        </p:nvSpPr>
        <p:spPr/>
        <p:txBody>
          <a:bodyPr/>
          <a:lstStyle/>
          <a:p>
            <a:fld id="{86EE62F6-F92A-4015-8A0E-D9904CD70EE3}" type="datetimeFigureOut">
              <a:rPr lang="en-US" smtClean="0"/>
              <a:pPr/>
              <a:t>10/22/2013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27264-BE26-4D7B-9348-F75AE4530711}" type="slidenum">
              <a:rPr lang="en-US" smtClean="0"/>
              <a:pPr/>
              <a:t>‹nr.›</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Vertical Text Placeholder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Date Placeholder 3"/>
          <p:cNvSpPr>
            <a:spLocks noGrp="1"/>
          </p:cNvSpPr>
          <p:nvPr>
            <p:ph type="dt" sz="half" idx="10"/>
          </p:nvPr>
        </p:nvSpPr>
        <p:spPr/>
        <p:txBody>
          <a:bodyPr/>
          <a:lstStyle/>
          <a:p>
            <a:fld id="{86EE62F6-F92A-4015-8A0E-D9904CD70EE3}" type="datetimeFigureOut">
              <a:rPr lang="en-US" smtClean="0"/>
              <a:pPr/>
              <a:t>10/22/2013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27264-BE26-4D7B-9348-F75AE4530711}" type="slidenum">
              <a:rPr lang="en-US" smtClean="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da-DK" smtClean="0"/>
              <a:t>Klik for at redigere i master</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86EE62F6-F92A-4015-8A0E-D9904CD70EE3}" type="datetimeFigureOut">
              <a:rPr lang="en-US" smtClean="0"/>
              <a:pPr/>
              <a:t>10/22/2013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27264-BE26-4D7B-9348-F75AE4530711}" type="slidenum">
              <a:rPr lang="en-US" smtClean="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Content Placeholder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Date Placeholder 3"/>
          <p:cNvSpPr>
            <a:spLocks noGrp="1"/>
          </p:cNvSpPr>
          <p:nvPr>
            <p:ph type="dt" sz="half" idx="10"/>
          </p:nvPr>
        </p:nvSpPr>
        <p:spPr/>
        <p:txBody>
          <a:bodyPr/>
          <a:lstStyle/>
          <a:p>
            <a:fld id="{86EE62F6-F92A-4015-8A0E-D9904CD70EE3}" type="datetimeFigureOut">
              <a:rPr lang="en-US" smtClean="0"/>
              <a:pPr/>
              <a:t>10/22/2013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27264-BE26-4D7B-9348-F75AE4530711}" type="slidenum">
              <a:rPr lang="en-US" smtClean="0"/>
              <a:pPr/>
              <a:t>‹nr.›</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da-DK" smtClean="0"/>
              <a:t>Klik for at redigere i master</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86EE62F6-F92A-4015-8A0E-D9904CD70EE3}" type="datetimeFigureOut">
              <a:rPr lang="en-US" smtClean="0"/>
              <a:pPr/>
              <a:t>10/22/2013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27264-BE26-4D7B-9348-F75AE4530711}" type="slidenum">
              <a:rPr lang="en-US" smtClean="0"/>
              <a:pPr/>
              <a:t>‹nr.›</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86EE62F6-F92A-4015-8A0E-D9904CD70EE3}" type="datetimeFigureOut">
              <a:rPr lang="en-US" smtClean="0"/>
              <a:pPr/>
              <a:t>10/22/2013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A27264-BE26-4D7B-9348-F75AE4530711}" type="slidenum">
              <a:rPr lang="en-US" smtClean="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smtClean="0"/>
              <a:t>Klik for at redigere i master</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86EE62F6-F92A-4015-8A0E-D9904CD70EE3}" type="datetimeFigureOut">
              <a:rPr lang="en-US" smtClean="0"/>
              <a:pPr/>
              <a:t>10/22/2013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A27264-BE26-4D7B-9348-F75AE4530711}" type="slidenum">
              <a:rPr lang="en-US" smtClean="0"/>
              <a:pPr/>
              <a:t>‹nr.›</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Date Placeholder 2"/>
          <p:cNvSpPr>
            <a:spLocks noGrp="1"/>
          </p:cNvSpPr>
          <p:nvPr>
            <p:ph type="dt" sz="half" idx="10"/>
          </p:nvPr>
        </p:nvSpPr>
        <p:spPr/>
        <p:txBody>
          <a:bodyPr/>
          <a:lstStyle/>
          <a:p>
            <a:fld id="{86EE62F6-F92A-4015-8A0E-D9904CD70EE3}" type="datetimeFigureOut">
              <a:rPr lang="en-US" smtClean="0"/>
              <a:pPr/>
              <a:t>10/22/2013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A27264-BE26-4D7B-9348-F75AE4530711}"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E62F6-F92A-4015-8A0E-D9904CD70EE3}" type="datetimeFigureOut">
              <a:rPr lang="en-US" smtClean="0"/>
              <a:pPr/>
              <a:t>10/22/2013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A27264-BE26-4D7B-9348-F75AE4530711}" type="slidenum">
              <a:rPr lang="en-US" smtClean="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da-DK" smtClean="0"/>
              <a:t>Klik for at redigere i master</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86EE62F6-F92A-4015-8A0E-D9904CD70EE3}" type="datetimeFigureOut">
              <a:rPr lang="en-US" smtClean="0"/>
              <a:pPr/>
              <a:t>10/22/2013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A27264-BE26-4D7B-9348-F75AE4530711}" type="slidenum">
              <a:rPr lang="en-US" smtClean="0"/>
              <a:pPr/>
              <a:t>‹nr.›</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da-DK" smtClean="0"/>
              <a:t>Klik for at redigere i master</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86EE62F6-F92A-4015-8A0E-D9904CD70EE3}" type="datetimeFigureOut">
              <a:rPr lang="en-US" smtClean="0"/>
              <a:pPr/>
              <a:t>10/22/2013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A27264-BE26-4D7B-9348-F75AE4530711}" type="slidenum">
              <a:rPr lang="en-US" smtClean="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da-DK" smtClean="0"/>
              <a:t>Klik for at redigere i master</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6EE62F6-F92A-4015-8A0E-D9904CD70EE3}" type="datetimeFigureOut">
              <a:rPr lang="en-US" smtClean="0"/>
              <a:pPr/>
              <a:t>10/22/2013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4A27264-BE26-4D7B-9348-F75AE4530711}"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spcBef>
          <a:spcPct val="0"/>
        </a:spcBef>
        <a:buNone/>
        <a:defRPr sz="3600" kern="1200" spc="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a14:imgLayer r:embed="rId3">
                    <a14:imgEffect>
                      <a14:artisticGlowDiffused intensity="2"/>
                    </a14:imgEffect>
                  </a14:imgLayer>
                </a14:imgProps>
              </a:ext>
            </a:extLst>
          </a:blip>
          <a:srcRect/>
          <a:stretch>
            <a:fillRect t="-8000" b="-8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12064"/>
            <a:ext cx="7848600" cy="1620792"/>
          </a:xfrm>
        </p:spPr>
        <p:txBody>
          <a:bodyPr/>
          <a:lstStyle/>
          <a:p>
            <a:pPr>
              <a:spcBef>
                <a:spcPts val="0"/>
              </a:spcBef>
            </a:pPr>
            <a:r>
              <a:rPr lang="da-DK" dirty="0" smtClean="0"/>
              <a:t>Hvad </a:t>
            </a:r>
            <a:r>
              <a:rPr lang="da-DK" dirty="0"/>
              <a:t>siger bibelen som socialt evangelisk arbejde?</a:t>
            </a:r>
            <a:endParaRPr lang="en-US" sz="4000" b="1" i="0" spc="0" baseline="0" dirty="0">
              <a:solidFill>
                <a:srgbClr val="DC5924"/>
              </a:solidFill>
              <a:latin typeface="Arial"/>
              <a:ea typeface="+mj-ea"/>
              <a:cs typeface="+mj-cs"/>
            </a:endParaRPr>
          </a:p>
        </p:txBody>
      </p:sp>
      <p:sp>
        <p:nvSpPr>
          <p:cNvPr id="3" name="Subtitle 2"/>
          <p:cNvSpPr>
            <a:spLocks noGrp="1"/>
          </p:cNvSpPr>
          <p:nvPr>
            <p:ph type="subTitle" idx="1"/>
          </p:nvPr>
        </p:nvSpPr>
        <p:spPr/>
        <p:txBody>
          <a:bodyPr/>
          <a:lstStyle/>
          <a:p>
            <a:pPr marL="0" indent="0" algn="l">
              <a:buNone/>
            </a:pPr>
            <a:r>
              <a:rPr lang="en-US" sz="2000" b="0" i="0" dirty="0" smtClean="0">
                <a:solidFill>
                  <a:srgbClr val="FFFFFF"/>
                </a:solidFill>
              </a:rPr>
              <a:t>John Lorenzen</a:t>
            </a:r>
            <a:br>
              <a:rPr lang="en-US" sz="2000" b="0" i="0" dirty="0" smtClean="0">
                <a:solidFill>
                  <a:srgbClr val="FFFFFF"/>
                </a:solidFill>
              </a:rPr>
            </a:br>
            <a:r>
              <a:rPr lang="en-US" sz="2000" b="0" i="0" dirty="0" err="1" smtClean="0">
                <a:solidFill>
                  <a:srgbClr val="FFFFFF"/>
                </a:solidFill>
              </a:rPr>
              <a:t>Præst</a:t>
            </a:r>
            <a:r>
              <a:rPr lang="en-US" sz="2000" b="0" i="0" dirty="0" smtClean="0">
                <a:solidFill>
                  <a:srgbClr val="FFFFFF"/>
                </a:solidFill>
              </a:rPr>
              <a:t> </a:t>
            </a:r>
            <a:r>
              <a:rPr lang="en-US" sz="2000" b="0" i="0" dirty="0" err="1" smtClean="0">
                <a:solidFill>
                  <a:srgbClr val="FFFFFF"/>
                </a:solidFill>
              </a:rPr>
              <a:t>i</a:t>
            </a:r>
            <a:r>
              <a:rPr lang="en-US" sz="2000" b="0" i="0" dirty="0" smtClean="0">
                <a:solidFill>
                  <a:srgbClr val="FFFFFF"/>
                </a:solidFill>
              </a:rPr>
              <a:t> Saralystkirken</a:t>
            </a:r>
            <a:endParaRPr lang="en-US" sz="2000" b="0" i="0" dirty="0">
              <a:solidFill>
                <a:srgbClr val="FFFFFF"/>
              </a:solidFill>
            </a:endParaRPr>
          </a:p>
        </p:txBody>
      </p:sp>
    </p:spTree>
    <p:extLst>
      <p:ext uri="{BB962C8B-B14F-4D97-AF65-F5344CB8AC3E}">
        <p14:creationId xmlns:p14="http://schemas.microsoft.com/office/powerpoint/2010/main" val="2185006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491880" y="1600200"/>
            <a:ext cx="5472608" cy="4876800"/>
          </a:xfrm>
        </p:spPr>
        <p:txBody>
          <a:bodyPr>
            <a:normAutofit/>
          </a:bodyPr>
          <a:lstStyle/>
          <a:p>
            <a:pPr marL="0" indent="0">
              <a:buNone/>
            </a:pPr>
            <a:r>
              <a:rPr lang="da-DK" dirty="0"/>
              <a:t>Calvin insisterede på, </a:t>
            </a:r>
            <a:r>
              <a:rPr lang="da-DK" dirty="0" smtClean="0"/>
              <a:t>at begrundelsen </a:t>
            </a:r>
            <a:r>
              <a:rPr lang="da-DK" dirty="0"/>
              <a:t>for </a:t>
            </a:r>
            <a:r>
              <a:rPr lang="da-DK" dirty="0" smtClean="0"/>
              <a:t>evangeliet er: Troen </a:t>
            </a:r>
            <a:r>
              <a:rPr lang="da-DK" dirty="0"/>
              <a:t>alene, men ægte tro kan aldrig stå alene</a:t>
            </a:r>
            <a:r>
              <a:rPr lang="da-DK" i="1" dirty="0"/>
              <a:t>. </a:t>
            </a:r>
            <a:endParaRPr lang="da-DK" i="1" dirty="0" smtClean="0"/>
          </a:p>
        </p:txBody>
      </p:sp>
      <p:sp>
        <p:nvSpPr>
          <p:cNvPr id="4" name="Titel 1"/>
          <p:cNvSpPr>
            <a:spLocks noGrp="1"/>
          </p:cNvSpPr>
          <p:nvPr>
            <p:ph type="title"/>
          </p:nvPr>
        </p:nvSpPr>
        <p:spPr>
          <a:xfrm>
            <a:off x="323528" y="710208"/>
            <a:ext cx="8229600" cy="990600"/>
          </a:xfrm>
        </p:spPr>
        <p:txBody>
          <a:bodyPr>
            <a:normAutofit fontScale="90000"/>
          </a:bodyPr>
          <a:lstStyle/>
          <a:p>
            <a:pPr lvl="0"/>
            <a:r>
              <a:rPr lang="da-DK" b="1" dirty="0" smtClean="0"/>
              <a:t>SHALOM</a:t>
            </a:r>
            <a:br>
              <a:rPr lang="da-DK" b="1" dirty="0" smtClean="0"/>
            </a:br>
            <a:r>
              <a:rPr lang="da-DK" b="1" dirty="0" smtClean="0"/>
              <a:t> </a:t>
            </a:r>
            <a:r>
              <a:rPr lang="da-DK" b="1" dirty="0"/>
              <a:t>– en </a:t>
            </a:r>
            <a:r>
              <a:rPr lang="da-DK" b="1" dirty="0" smtClean="0"/>
              <a:t>omfattende og udfordrende  </a:t>
            </a:r>
            <a:r>
              <a:rPr lang="da-DK" b="1" dirty="0"/>
              <a:t>hilsen </a:t>
            </a:r>
            <a:r>
              <a:rPr lang="da-DK" dirty="0"/>
              <a:t/>
            </a:r>
            <a:br>
              <a:rPr lang="da-DK" dirty="0"/>
            </a:br>
            <a:endParaRPr lang="da-DK" dirty="0"/>
          </a:p>
        </p:txBody>
      </p:sp>
      <p:pic>
        <p:nvPicPr>
          <p:cNvPr id="6146" name="Picture 2" descr="http://upload.wikimedia.org/wikipedia/commons/4/44/Jean_Calv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556792"/>
            <a:ext cx="3646956" cy="430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2720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683568" y="1816224"/>
            <a:ext cx="8064896" cy="3124944"/>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da-DK" dirty="0" smtClean="0"/>
              <a:t>Jakob </a:t>
            </a:r>
            <a:r>
              <a:rPr lang="da-DK" dirty="0"/>
              <a:t>siger </a:t>
            </a:r>
            <a:r>
              <a:rPr lang="da-DK" dirty="0" smtClean="0"/>
              <a:t>(</a:t>
            </a:r>
            <a:r>
              <a:rPr lang="da-DK" dirty="0" err="1"/>
              <a:t>Jak</a:t>
            </a:r>
            <a:r>
              <a:rPr lang="da-DK" dirty="0"/>
              <a:t>. 1, </a:t>
            </a:r>
            <a:r>
              <a:rPr lang="da-DK" dirty="0" smtClean="0"/>
              <a:t>27, 2,2-6, 2, 15-18) </a:t>
            </a:r>
          </a:p>
          <a:p>
            <a:pPr>
              <a:buFont typeface="Wingdings" panose="05000000000000000000" pitchFamily="2" charset="2"/>
              <a:buChar char="§"/>
            </a:pPr>
            <a:r>
              <a:rPr lang="da-DK" dirty="0" smtClean="0"/>
              <a:t>at </a:t>
            </a:r>
            <a:r>
              <a:rPr lang="da-DK" dirty="0"/>
              <a:t>det er omsorgen for </a:t>
            </a:r>
            <a:r>
              <a:rPr lang="da-DK" dirty="0" smtClean="0"/>
              <a:t>”enker </a:t>
            </a:r>
            <a:r>
              <a:rPr lang="da-DK" dirty="0"/>
              <a:t>og forældreløse </a:t>
            </a:r>
            <a:r>
              <a:rPr lang="da-DK" dirty="0" smtClean="0"/>
              <a:t>børn” </a:t>
            </a:r>
          </a:p>
          <a:p>
            <a:pPr>
              <a:buFont typeface="Wingdings" panose="05000000000000000000" pitchFamily="2" charset="2"/>
              <a:buChar char="§"/>
            </a:pPr>
            <a:r>
              <a:rPr lang="da-DK" dirty="0" smtClean="0"/>
              <a:t>at </a:t>
            </a:r>
            <a:r>
              <a:rPr lang="da-DK" dirty="0"/>
              <a:t>viser </a:t>
            </a:r>
            <a:r>
              <a:rPr lang="da-DK" dirty="0" smtClean="0"/>
              <a:t>fattige </a:t>
            </a:r>
            <a:r>
              <a:rPr lang="da-DK" dirty="0"/>
              <a:t>respekt og behandle dem med kærlighed </a:t>
            </a:r>
            <a:r>
              <a:rPr lang="da-DK" dirty="0" smtClean="0"/>
              <a:t>‘</a:t>
            </a:r>
          </a:p>
          <a:p>
            <a:pPr>
              <a:buFont typeface="Wingdings" panose="05000000000000000000" pitchFamily="2" charset="2"/>
              <a:buChar char="§"/>
            </a:pPr>
            <a:r>
              <a:rPr lang="da-DK" dirty="0" smtClean="0"/>
              <a:t>at udvise omsorg </a:t>
            </a:r>
            <a:r>
              <a:rPr lang="da-DK" dirty="0"/>
              <a:t>for materielle </a:t>
            </a:r>
            <a:r>
              <a:rPr lang="da-DK" dirty="0" smtClean="0"/>
              <a:t>behov </a:t>
            </a:r>
          </a:p>
          <a:p>
            <a:pPr marL="0" indent="0">
              <a:buNone/>
            </a:pPr>
            <a:endParaRPr lang="da-DK" sz="2800" b="1" dirty="0">
              <a:solidFill>
                <a:schemeClr val="tx2">
                  <a:lumMod val="50000"/>
                </a:schemeClr>
              </a:solidFill>
            </a:endParaRPr>
          </a:p>
          <a:p>
            <a:pPr marL="0" indent="0">
              <a:buNone/>
            </a:pPr>
            <a:r>
              <a:rPr lang="da-DK" dirty="0" smtClean="0"/>
              <a:t>… at troen viser sig i praksis</a:t>
            </a:r>
            <a:endParaRPr lang="da-DK" dirty="0">
              <a:effectLst>
                <a:outerShdw blurRad="38100" dist="38100" dir="2700000" algn="tl">
                  <a:srgbClr val="000000">
                    <a:alpha val="43137"/>
                  </a:srgbClr>
                </a:outerShdw>
              </a:effectLst>
            </a:endParaRPr>
          </a:p>
        </p:txBody>
      </p:sp>
      <p:sp>
        <p:nvSpPr>
          <p:cNvPr id="4" name="Titel 1"/>
          <p:cNvSpPr>
            <a:spLocks noGrp="1"/>
          </p:cNvSpPr>
          <p:nvPr>
            <p:ph type="title"/>
          </p:nvPr>
        </p:nvSpPr>
        <p:spPr>
          <a:xfrm>
            <a:off x="457200" y="725488"/>
            <a:ext cx="8229600" cy="903312"/>
          </a:xfrm>
        </p:spPr>
        <p:txBody>
          <a:bodyPr>
            <a:normAutofit fontScale="90000"/>
          </a:bodyPr>
          <a:lstStyle/>
          <a:p>
            <a:pPr lvl="0"/>
            <a:r>
              <a:rPr lang="da-DK" b="1" dirty="0" smtClean="0"/>
              <a:t>SHALOM</a:t>
            </a:r>
            <a:br>
              <a:rPr lang="da-DK" b="1" dirty="0" smtClean="0"/>
            </a:br>
            <a:r>
              <a:rPr lang="da-DK" b="1" dirty="0" smtClean="0"/>
              <a:t> </a:t>
            </a:r>
            <a:r>
              <a:rPr lang="da-DK" b="1" dirty="0"/>
              <a:t>– en </a:t>
            </a:r>
            <a:r>
              <a:rPr lang="da-DK" b="1" dirty="0" smtClean="0"/>
              <a:t>omfattende og udfordrende  </a:t>
            </a:r>
            <a:r>
              <a:rPr lang="da-DK" b="1" dirty="0"/>
              <a:t>hilsen </a:t>
            </a:r>
            <a:br>
              <a:rPr lang="da-DK" b="1" dirty="0"/>
            </a:br>
            <a:endParaRPr lang="da-DK" b="1" dirty="0"/>
          </a:p>
        </p:txBody>
      </p:sp>
    </p:spTree>
    <p:extLst>
      <p:ext uri="{BB962C8B-B14F-4D97-AF65-F5344CB8AC3E}">
        <p14:creationId xmlns:p14="http://schemas.microsoft.com/office/powerpoint/2010/main" val="2775199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355976" y="1700808"/>
            <a:ext cx="4608512" cy="5157192"/>
          </a:xfrm>
        </p:spPr>
        <p:txBody>
          <a:bodyPr>
            <a:normAutofit fontScale="92500" lnSpcReduction="10000"/>
          </a:bodyPr>
          <a:lstStyle/>
          <a:p>
            <a:pPr marL="0" indent="0">
              <a:buNone/>
            </a:pPr>
            <a:r>
              <a:rPr lang="da-DK" sz="2600" dirty="0" smtClean="0"/>
              <a:t>Den svenske retrætepræst, </a:t>
            </a:r>
            <a:r>
              <a:rPr lang="da-DK" sz="2600" dirty="0" err="1" smtClean="0"/>
              <a:t>Mangnus</a:t>
            </a:r>
            <a:r>
              <a:rPr lang="da-DK" sz="2600" dirty="0" smtClean="0"/>
              <a:t> Malm:</a:t>
            </a:r>
            <a:br>
              <a:rPr lang="da-DK" sz="2600" dirty="0" smtClean="0"/>
            </a:br>
            <a:endParaRPr lang="da-DK" sz="2600" i="1" dirty="0" smtClean="0"/>
          </a:p>
          <a:p>
            <a:pPr marL="0" indent="0">
              <a:buNone/>
            </a:pPr>
            <a:r>
              <a:rPr lang="da-DK" sz="2600" i="1" dirty="0" smtClean="0"/>
              <a:t>”Hvis </a:t>
            </a:r>
            <a:r>
              <a:rPr lang="da-DK" sz="2600" i="1" dirty="0"/>
              <a:t>kirken ikke er en del af den omgivende kultur, hvordan skal mennesker så se, at Jesus er menneske? </a:t>
            </a:r>
            <a:r>
              <a:rPr lang="da-DK" sz="2600" i="1" dirty="0" smtClean="0"/>
              <a:t/>
            </a:r>
            <a:br>
              <a:rPr lang="da-DK" sz="2600" i="1" dirty="0" smtClean="0"/>
            </a:br>
            <a:r>
              <a:rPr lang="da-DK" sz="2600" i="1" dirty="0" smtClean="0"/>
              <a:t/>
            </a:r>
            <a:br>
              <a:rPr lang="da-DK" sz="2600" i="1" dirty="0" smtClean="0"/>
            </a:br>
            <a:r>
              <a:rPr lang="da-DK" sz="2600" i="1" dirty="0" smtClean="0"/>
              <a:t>Hvis </a:t>
            </a:r>
            <a:r>
              <a:rPr lang="da-DK" sz="2600" i="1" dirty="0"/>
              <a:t>kirken ikke er en del af Guds rige, hvordan skal mennesker kunne mærke, </a:t>
            </a:r>
            <a:r>
              <a:rPr lang="da-DK" sz="2600" i="1" dirty="0" smtClean="0"/>
              <a:t/>
            </a:r>
            <a:br>
              <a:rPr lang="da-DK" sz="2600" i="1" dirty="0" smtClean="0"/>
            </a:br>
            <a:r>
              <a:rPr lang="da-DK" sz="2600" i="1" dirty="0" smtClean="0"/>
              <a:t>at </a:t>
            </a:r>
            <a:r>
              <a:rPr lang="da-DK" sz="2600" i="1" dirty="0"/>
              <a:t>Jesus er Gud</a:t>
            </a:r>
            <a:r>
              <a:rPr lang="da-DK" sz="2600" i="1" dirty="0" smtClean="0"/>
              <a:t>?”</a:t>
            </a:r>
            <a:endParaRPr lang="da-DK" sz="2600" i="1" dirty="0"/>
          </a:p>
          <a:p>
            <a:pPr marL="0" indent="0">
              <a:buNone/>
            </a:pPr>
            <a:r>
              <a:rPr lang="da-DK" dirty="0" smtClean="0"/>
              <a:t/>
            </a:r>
            <a:br>
              <a:rPr lang="da-DK" dirty="0" smtClean="0"/>
            </a:br>
            <a:r>
              <a:rPr lang="da-DK" dirty="0"/>
              <a:t> </a:t>
            </a:r>
            <a:br>
              <a:rPr lang="da-DK" dirty="0"/>
            </a:br>
            <a:endParaRPr lang="da-DK" dirty="0">
              <a:effectLst>
                <a:outerShdw blurRad="38100" dist="38100" dir="2700000" algn="tl">
                  <a:srgbClr val="000000">
                    <a:alpha val="43137"/>
                  </a:srgbClr>
                </a:outerShdw>
              </a:effectLst>
            </a:endParaRPr>
          </a:p>
        </p:txBody>
      </p:sp>
      <p:sp>
        <p:nvSpPr>
          <p:cNvPr id="4" name="Titel 1"/>
          <p:cNvSpPr>
            <a:spLocks noGrp="1"/>
          </p:cNvSpPr>
          <p:nvPr>
            <p:ph type="title"/>
          </p:nvPr>
        </p:nvSpPr>
        <p:spPr>
          <a:xfrm>
            <a:off x="457200" y="533400"/>
            <a:ext cx="8229600" cy="1383432"/>
          </a:xfrm>
        </p:spPr>
        <p:txBody>
          <a:bodyPr>
            <a:normAutofit fontScale="90000"/>
          </a:bodyPr>
          <a:lstStyle/>
          <a:p>
            <a:pPr lvl="0"/>
            <a:r>
              <a:rPr lang="da-DK" b="1" dirty="0" smtClean="0"/>
              <a:t>SHALOM</a:t>
            </a:r>
            <a:br>
              <a:rPr lang="da-DK" b="1" dirty="0" smtClean="0"/>
            </a:br>
            <a:r>
              <a:rPr lang="da-DK" b="1" dirty="0" smtClean="0"/>
              <a:t> </a:t>
            </a:r>
            <a:r>
              <a:rPr lang="da-DK" b="1" dirty="0"/>
              <a:t>– en </a:t>
            </a:r>
            <a:r>
              <a:rPr lang="da-DK" b="1" dirty="0" smtClean="0"/>
              <a:t>omfattende og udfordrende  </a:t>
            </a:r>
            <a:r>
              <a:rPr lang="da-DK" b="1" dirty="0"/>
              <a:t>hilsen </a:t>
            </a:r>
            <a:r>
              <a:rPr lang="da-DK" dirty="0"/>
              <a:t/>
            </a:r>
            <a:br>
              <a:rPr lang="da-DK" dirty="0"/>
            </a:br>
            <a:endParaRPr lang="da-DK" dirty="0"/>
          </a:p>
        </p:txBody>
      </p:sp>
      <p:pic>
        <p:nvPicPr>
          <p:cNvPr id="5122" name="Picture 2" descr="http://shop.willowcreek.de/custom/shop.willowcreek.de/data/content/LbSan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52775">
            <a:off x="395536" y="2206327"/>
            <a:ext cx="3914775" cy="2381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9401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2115990" y="320215"/>
            <a:ext cx="7028010" cy="6525344"/>
          </a:xfrm>
          <a:prstGeom prst="rect">
            <a:avLst/>
          </a:prstGeom>
          <a:solidFill>
            <a:schemeClr val="bg1">
              <a:lumMod val="95000"/>
            </a:schemeClr>
          </a:solidFill>
        </p:spPr>
        <p:txBody>
          <a:bodyPr wrap="square" rtlCol="0">
            <a:spAutoFit/>
          </a:bodyPr>
          <a:lstStyle/>
          <a:p>
            <a:endParaRPr lang="da-DK" dirty="0"/>
          </a:p>
        </p:txBody>
      </p:sp>
      <p:pic>
        <p:nvPicPr>
          <p:cNvPr id="7170" name="Picture 2" descr="C:\Users\JL\AppData\Local\Microsoft\Windows\Temporary Internet Files\Content.IE5\ADR66P1G\MP900402446[1].jpg"/>
          <p:cNvPicPr>
            <a:picLocks noChangeAspect="1" noChangeArrowheads="1"/>
          </p:cNvPicPr>
          <p:nvPr/>
        </p:nvPicPr>
        <p:blipFill rotWithShape="1">
          <a:blip r:embed="rId2">
            <a:extLst>
              <a:ext uri="{28A0092B-C50C-407E-A947-70E740481C1C}">
                <a14:useLocalDpi xmlns:a14="http://schemas.microsoft.com/office/drawing/2010/main" val="0"/>
              </a:ext>
            </a:extLst>
          </a:blip>
          <a:srcRect l="64973"/>
          <a:stretch/>
        </p:blipFill>
        <p:spPr bwMode="auto">
          <a:xfrm>
            <a:off x="0" y="320215"/>
            <a:ext cx="2115990" cy="652534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518864" y="710208"/>
            <a:ext cx="8229600" cy="990600"/>
          </a:xfrm>
        </p:spPr>
        <p:txBody>
          <a:bodyPr>
            <a:normAutofit/>
          </a:bodyPr>
          <a:lstStyle/>
          <a:p>
            <a:pPr lvl="0"/>
            <a:r>
              <a:rPr lang="da-DK" b="1" dirty="0" smtClean="0"/>
              <a:t>At række ud og fortælle…?</a:t>
            </a:r>
            <a:endParaRPr lang="da-DK" dirty="0"/>
          </a:p>
        </p:txBody>
      </p:sp>
      <p:sp>
        <p:nvSpPr>
          <p:cNvPr id="3" name="Pladsholder til indhold 2"/>
          <p:cNvSpPr>
            <a:spLocks noGrp="1"/>
          </p:cNvSpPr>
          <p:nvPr>
            <p:ph idx="1"/>
          </p:nvPr>
        </p:nvSpPr>
        <p:spPr>
          <a:xfrm>
            <a:off x="1403648" y="1600200"/>
            <a:ext cx="6200426" cy="4876800"/>
          </a:xfrm>
        </p:spPr>
        <p:txBody>
          <a:bodyPr>
            <a:normAutofit/>
          </a:bodyPr>
          <a:lstStyle/>
          <a:p>
            <a:pPr marL="0" indent="0">
              <a:buNone/>
            </a:pPr>
            <a:r>
              <a:rPr lang="da-DK" dirty="0"/>
              <a:t>Er det nok at sige: </a:t>
            </a:r>
            <a:r>
              <a:rPr lang="da-DK" dirty="0" smtClean="0"/>
              <a:t>Forkynde </a:t>
            </a:r>
            <a:r>
              <a:rPr lang="da-DK" dirty="0"/>
              <a:t>evangeliet. Brug ord om </a:t>
            </a:r>
            <a:r>
              <a:rPr lang="da-DK" dirty="0" smtClean="0"/>
              <a:t>nødvendigt?</a:t>
            </a:r>
          </a:p>
          <a:p>
            <a:pPr marL="0" indent="0">
              <a:buNone/>
            </a:pPr>
            <a:endParaRPr lang="da-DK" dirty="0"/>
          </a:p>
          <a:p>
            <a:pPr marL="0" indent="0">
              <a:buNone/>
            </a:pPr>
            <a:r>
              <a:rPr lang="da-DK" dirty="0" smtClean="0"/>
              <a:t>I Jesus </a:t>
            </a:r>
            <a:r>
              <a:rPr lang="da-DK" dirty="0"/>
              <a:t>liv var det at helbrede syge og give mad til sultne, uadskilleligt fra det at fortælle dem om Gud (Joh 9:1-7, 35-41). </a:t>
            </a:r>
            <a:endParaRPr lang="da-DK" dirty="0" smtClean="0"/>
          </a:p>
          <a:p>
            <a:pPr marL="0" indent="0">
              <a:buNone/>
            </a:pPr>
            <a:endParaRPr lang="da-DK" dirty="0"/>
          </a:p>
          <a:p>
            <a:pPr marL="0" indent="0">
              <a:buNone/>
            </a:pPr>
            <a:endParaRPr lang="da-DK"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77549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2115990" y="320215"/>
            <a:ext cx="7136530" cy="6525344"/>
          </a:xfrm>
          <a:prstGeom prst="rect">
            <a:avLst/>
          </a:prstGeom>
          <a:solidFill>
            <a:schemeClr val="bg1">
              <a:lumMod val="95000"/>
            </a:schemeClr>
          </a:solidFill>
        </p:spPr>
        <p:txBody>
          <a:bodyPr wrap="square" rtlCol="0">
            <a:spAutoFit/>
          </a:bodyPr>
          <a:lstStyle/>
          <a:p>
            <a:endParaRPr lang="da-DK" dirty="0"/>
          </a:p>
        </p:txBody>
      </p:sp>
      <p:pic>
        <p:nvPicPr>
          <p:cNvPr id="7170" name="Picture 2" descr="C:\Users\JL\AppData\Local\Microsoft\Windows\Temporary Internet Files\Content.IE5\ADR66P1G\MP900402446[1].jpg"/>
          <p:cNvPicPr>
            <a:picLocks noChangeAspect="1" noChangeArrowheads="1"/>
          </p:cNvPicPr>
          <p:nvPr/>
        </p:nvPicPr>
        <p:blipFill rotWithShape="1">
          <a:blip r:embed="rId2">
            <a:extLst>
              <a:ext uri="{28A0092B-C50C-407E-A947-70E740481C1C}">
                <a14:useLocalDpi xmlns:a14="http://schemas.microsoft.com/office/drawing/2010/main" val="0"/>
              </a:ext>
            </a:extLst>
          </a:blip>
          <a:srcRect l="63146"/>
          <a:stretch/>
        </p:blipFill>
        <p:spPr bwMode="auto">
          <a:xfrm>
            <a:off x="-110360" y="320215"/>
            <a:ext cx="2226349" cy="652534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518864" y="710208"/>
            <a:ext cx="8229600" cy="990600"/>
          </a:xfrm>
        </p:spPr>
        <p:txBody>
          <a:bodyPr>
            <a:normAutofit/>
          </a:bodyPr>
          <a:lstStyle/>
          <a:p>
            <a:pPr lvl="0"/>
            <a:r>
              <a:rPr lang="da-DK" b="1" dirty="0" smtClean="0"/>
              <a:t>At række ud og fortælle…?</a:t>
            </a:r>
            <a:endParaRPr lang="da-DK" dirty="0"/>
          </a:p>
        </p:txBody>
      </p:sp>
      <p:sp>
        <p:nvSpPr>
          <p:cNvPr id="3" name="Pladsholder til indhold 2"/>
          <p:cNvSpPr>
            <a:spLocks noGrp="1"/>
          </p:cNvSpPr>
          <p:nvPr>
            <p:ph idx="1"/>
          </p:nvPr>
        </p:nvSpPr>
        <p:spPr>
          <a:xfrm>
            <a:off x="1403648" y="1600200"/>
            <a:ext cx="7128792" cy="4876800"/>
          </a:xfrm>
        </p:spPr>
        <p:txBody>
          <a:bodyPr>
            <a:normAutofit lnSpcReduction="10000"/>
          </a:bodyPr>
          <a:lstStyle/>
          <a:p>
            <a:pPr marL="0" indent="0">
              <a:buNone/>
            </a:pPr>
            <a:r>
              <a:rPr lang="da-DK" dirty="0" smtClean="0"/>
              <a:t>Diakoni </a:t>
            </a:r>
            <a:r>
              <a:rPr lang="da-DK" dirty="0"/>
              <a:t>tjenesten blev en fast tjeneste i den første menighed og den voksede kraftigt. (Apg 6:7). Der var en tæt forbindelse mellem den ”</a:t>
            </a:r>
            <a:r>
              <a:rPr lang="da-DK" dirty="0" smtClean="0"/>
              <a:t>handlings-baserede </a:t>
            </a:r>
            <a:r>
              <a:rPr lang="da-DK" dirty="0"/>
              <a:t>tjeneste” og den ”</a:t>
            </a:r>
            <a:r>
              <a:rPr lang="da-DK" dirty="0" smtClean="0"/>
              <a:t>ordbaserede- </a:t>
            </a:r>
            <a:r>
              <a:rPr lang="da-DK" dirty="0"/>
              <a:t>tjeneste.”  </a:t>
            </a:r>
          </a:p>
          <a:p>
            <a:pPr marL="0" indent="0">
              <a:buNone/>
            </a:pPr>
            <a:endParaRPr lang="da-DK" dirty="0"/>
          </a:p>
          <a:p>
            <a:pPr marL="0" indent="0">
              <a:buNone/>
            </a:pPr>
            <a:r>
              <a:rPr lang="da-DK" dirty="0"/>
              <a:t>Jesus kalder kristne til at være "vidner" og dele evangeliet med andre, men også til at være dybt bekymret for de fattige. Jesus kom og forkyndte gennem ord og helbredelse samt ved at dække fysiske og psykiske og åndelig behov. Jesus siger: </a:t>
            </a:r>
            <a:r>
              <a:rPr lang="da-DK" dirty="0" smtClean="0"/>
              <a:t>På </a:t>
            </a:r>
            <a:r>
              <a:rPr lang="da-DK" dirty="0"/>
              <a:t>samme måde som jeg er udsendt, sender jeg jer </a:t>
            </a:r>
            <a:r>
              <a:rPr lang="da-DK" dirty="0" smtClean="0"/>
              <a:t>ud…</a:t>
            </a:r>
            <a:endParaRPr lang="da-DK" dirty="0"/>
          </a:p>
          <a:p>
            <a:pPr marL="0" indent="0">
              <a:buNone/>
            </a:pPr>
            <a:endParaRPr lang="da-DK" dirty="0" smtClean="0"/>
          </a:p>
          <a:p>
            <a:pPr marL="0" indent="0">
              <a:buNone/>
            </a:pPr>
            <a:endParaRPr lang="da-DK" dirty="0"/>
          </a:p>
          <a:p>
            <a:pPr marL="0" indent="0">
              <a:buNone/>
            </a:pPr>
            <a:endParaRPr lang="da-DK"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68757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229543"/>
            <a:ext cx="8075240" cy="615280"/>
          </a:xfrm>
        </p:spPr>
        <p:txBody>
          <a:bodyPr>
            <a:normAutofit fontScale="90000"/>
          </a:bodyPr>
          <a:lstStyle/>
          <a:p>
            <a:pPr lvl="0"/>
            <a:r>
              <a:rPr lang="da-DK" b="1" dirty="0"/>
              <a:t>Mere </a:t>
            </a:r>
            <a:r>
              <a:rPr lang="da-DK" b="1" dirty="0" err="1"/>
              <a:t>ubunto</a:t>
            </a:r>
            <a:r>
              <a:rPr lang="da-DK" b="1" dirty="0"/>
              <a:t>  i kirken  </a:t>
            </a:r>
            <a:r>
              <a:rPr lang="da-DK" dirty="0"/>
              <a:t/>
            </a:r>
            <a:br>
              <a:rPr lang="da-DK" dirty="0"/>
            </a:br>
            <a:endParaRPr lang="da-DK" dirty="0"/>
          </a:p>
        </p:txBody>
      </p:sp>
      <p:sp>
        <p:nvSpPr>
          <p:cNvPr id="3" name="Pladsholder til indhold 2"/>
          <p:cNvSpPr>
            <a:spLocks noGrp="1"/>
          </p:cNvSpPr>
          <p:nvPr>
            <p:ph idx="1"/>
          </p:nvPr>
        </p:nvSpPr>
        <p:spPr>
          <a:xfrm>
            <a:off x="5508104" y="2204864"/>
            <a:ext cx="3178696" cy="4272136"/>
          </a:xfrm>
        </p:spPr>
        <p:txBody>
          <a:bodyPr>
            <a:normAutofit/>
          </a:bodyPr>
          <a:lstStyle/>
          <a:p>
            <a:pPr marL="0" indent="0">
              <a:buNone/>
            </a:pPr>
            <a:r>
              <a:rPr lang="da-DK" dirty="0" smtClean="0"/>
              <a:t>Desmond </a:t>
            </a:r>
            <a:r>
              <a:rPr lang="da-DK" dirty="0" err="1" smtClean="0"/>
              <a:t>Tuto</a:t>
            </a:r>
            <a:r>
              <a:rPr lang="da-DK" dirty="0" smtClean="0"/>
              <a:t>:</a:t>
            </a:r>
            <a:br>
              <a:rPr lang="da-DK" dirty="0" smtClean="0"/>
            </a:br>
            <a:r>
              <a:rPr lang="da-DK" i="1" dirty="0" smtClean="0"/>
              <a:t>”Et menneske, </a:t>
            </a:r>
            <a:r>
              <a:rPr lang="da-DK" i="1" dirty="0"/>
              <a:t>er et menneske gennem andre </a:t>
            </a:r>
            <a:r>
              <a:rPr lang="da-DK" i="1" dirty="0" smtClean="0"/>
              <a:t>mennesker.</a:t>
            </a:r>
          </a:p>
          <a:p>
            <a:pPr>
              <a:buFontTx/>
              <a:buChar char="-"/>
            </a:pPr>
            <a:endParaRPr lang="da-DK" b="1" i="1" dirty="0" smtClean="0"/>
          </a:p>
          <a:p>
            <a:pPr>
              <a:buFontTx/>
              <a:buChar char="-"/>
            </a:pPr>
            <a:r>
              <a:rPr lang="da-DK" i="1" dirty="0" smtClean="0"/>
              <a:t>Hvis </a:t>
            </a:r>
            <a:r>
              <a:rPr lang="da-DK" i="1" dirty="0"/>
              <a:t>vi afhumaniserer </a:t>
            </a:r>
            <a:r>
              <a:rPr lang="da-DK" i="1" dirty="0" smtClean="0"/>
              <a:t>andre, afhumaniserer </a:t>
            </a:r>
            <a:r>
              <a:rPr lang="da-DK" i="1" dirty="0"/>
              <a:t>jeg også mig </a:t>
            </a:r>
            <a:r>
              <a:rPr lang="da-DK" i="1" dirty="0" smtClean="0"/>
              <a:t>selv.” </a:t>
            </a:r>
            <a:endParaRPr lang="da-DK" b="1" i="1" dirty="0"/>
          </a:p>
          <a:p>
            <a:pPr marL="0" indent="0">
              <a:buNone/>
            </a:pPr>
            <a:endParaRPr lang="da-DK" dirty="0"/>
          </a:p>
        </p:txBody>
      </p:sp>
      <p:pic>
        <p:nvPicPr>
          <p:cNvPr id="2050" name="Picture 2" descr="http://static.guim.co.uk/sys-images/Guardian/Pix/pictures/2009/5/22/1243029767323/Desmond-Tutu-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31618">
            <a:off x="505564" y="2173129"/>
            <a:ext cx="5040560" cy="3024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9204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29600" cy="990600"/>
          </a:xfrm>
        </p:spPr>
        <p:txBody>
          <a:bodyPr/>
          <a:lstStyle/>
          <a:p>
            <a:pPr algn="r" defTabSz="914400">
              <a:spcBef>
                <a:spcPts val="0"/>
              </a:spcBef>
              <a:buNone/>
            </a:pPr>
            <a:r>
              <a:rPr lang="en-US" sz="3600" b="1" i="0" spc="0" baseline="0" dirty="0" err="1">
                <a:solidFill>
                  <a:srgbClr val="D1282E"/>
                </a:solidFill>
                <a:latin typeface="Arial"/>
                <a:ea typeface="+mj-ea"/>
                <a:cs typeface="+mj-cs"/>
              </a:rPr>
              <a:t>Hovedpunkter</a:t>
            </a:r>
            <a:endParaRPr lang="en-US" sz="3600" b="1" i="0" spc="0" baseline="0" dirty="0">
              <a:solidFill>
                <a:srgbClr val="D1282E"/>
              </a:solidFill>
              <a:latin typeface="Arial"/>
              <a:ea typeface="+mj-ea"/>
              <a:cs typeface="+mj-cs"/>
            </a:endParaRPr>
          </a:p>
        </p:txBody>
      </p:sp>
      <p:grpSp>
        <p:nvGrpSpPr>
          <p:cNvPr id="3" name="Gruppe 2"/>
          <p:cNvGrpSpPr/>
          <p:nvPr/>
        </p:nvGrpSpPr>
        <p:grpSpPr>
          <a:xfrm>
            <a:off x="1043608" y="1724093"/>
            <a:ext cx="5791200" cy="3697020"/>
            <a:chOff x="1043608" y="1724093"/>
            <a:chExt cx="5791200" cy="3697020"/>
          </a:xfrm>
        </p:grpSpPr>
        <p:sp>
          <p:nvSpPr>
            <p:cNvPr id="4" name="Kombinationstegning 3"/>
            <p:cNvSpPr/>
            <p:nvPr/>
          </p:nvSpPr>
          <p:spPr>
            <a:xfrm>
              <a:off x="1043608" y="1724093"/>
              <a:ext cx="5791200" cy="874575"/>
            </a:xfrm>
            <a:custGeom>
              <a:avLst/>
              <a:gdLst>
                <a:gd name="connsiteX0" fmla="*/ 0 w 5791200"/>
                <a:gd name="connsiteY0" fmla="*/ 145765 h 874575"/>
                <a:gd name="connsiteX1" fmla="*/ 145765 w 5791200"/>
                <a:gd name="connsiteY1" fmla="*/ 0 h 874575"/>
                <a:gd name="connsiteX2" fmla="*/ 5645435 w 5791200"/>
                <a:gd name="connsiteY2" fmla="*/ 0 h 874575"/>
                <a:gd name="connsiteX3" fmla="*/ 5791200 w 5791200"/>
                <a:gd name="connsiteY3" fmla="*/ 145765 h 874575"/>
                <a:gd name="connsiteX4" fmla="*/ 5791200 w 5791200"/>
                <a:gd name="connsiteY4" fmla="*/ 728810 h 874575"/>
                <a:gd name="connsiteX5" fmla="*/ 5645435 w 5791200"/>
                <a:gd name="connsiteY5" fmla="*/ 874575 h 874575"/>
                <a:gd name="connsiteX6" fmla="*/ 145765 w 5791200"/>
                <a:gd name="connsiteY6" fmla="*/ 874575 h 874575"/>
                <a:gd name="connsiteX7" fmla="*/ 0 w 5791200"/>
                <a:gd name="connsiteY7" fmla="*/ 728810 h 874575"/>
                <a:gd name="connsiteX8" fmla="*/ 0 w 5791200"/>
                <a:gd name="connsiteY8" fmla="*/ 145765 h 87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1200" h="874575">
                  <a:moveTo>
                    <a:pt x="0" y="145765"/>
                  </a:moveTo>
                  <a:cubicBezTo>
                    <a:pt x="0" y="65261"/>
                    <a:pt x="65261" y="0"/>
                    <a:pt x="145765" y="0"/>
                  </a:cubicBezTo>
                  <a:lnTo>
                    <a:pt x="5645435" y="0"/>
                  </a:lnTo>
                  <a:cubicBezTo>
                    <a:pt x="5725939" y="0"/>
                    <a:pt x="5791200" y="65261"/>
                    <a:pt x="5791200" y="145765"/>
                  </a:cubicBezTo>
                  <a:lnTo>
                    <a:pt x="5791200" y="728810"/>
                  </a:lnTo>
                  <a:cubicBezTo>
                    <a:pt x="5791200" y="809314"/>
                    <a:pt x="5725939" y="874575"/>
                    <a:pt x="5645435" y="874575"/>
                  </a:cubicBezTo>
                  <a:lnTo>
                    <a:pt x="145765" y="874575"/>
                  </a:lnTo>
                  <a:cubicBezTo>
                    <a:pt x="65261" y="874575"/>
                    <a:pt x="0" y="809314"/>
                    <a:pt x="0" y="728810"/>
                  </a:cubicBezTo>
                  <a:lnTo>
                    <a:pt x="0" y="145765"/>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130323" tIns="130323" rIns="130323" bIns="130323" numCol="1" spcCol="1270" anchor="ctr" anchorCtr="0">
              <a:noAutofit/>
            </a:bodyPr>
            <a:lstStyle/>
            <a:p>
              <a:pPr lvl="0" algn="l" defTabSz="914400">
                <a:lnSpc>
                  <a:spcPct val="90000"/>
                </a:lnSpc>
                <a:spcBef>
                  <a:spcPct val="0"/>
                </a:spcBef>
                <a:spcAft>
                  <a:spcPct val="35000"/>
                </a:spcAft>
                <a:buNone/>
              </a:pPr>
              <a:r>
                <a:rPr lang="en-US" sz="2400" b="1" i="0" kern="1200" dirty="0" err="1" smtClean="0">
                  <a:ea typeface="+mn-ea"/>
                  <a:cs typeface="+mn-cs"/>
                </a:rPr>
                <a:t>Kirken</a:t>
              </a:r>
              <a:r>
                <a:rPr lang="en-US" sz="2400" b="1" i="0" kern="1200" dirty="0" smtClean="0">
                  <a:ea typeface="+mn-ea"/>
                  <a:cs typeface="+mn-cs"/>
                </a:rPr>
                <a:t> </a:t>
              </a:r>
              <a:r>
                <a:rPr lang="en-US" sz="2400" b="1" i="0" kern="1200" dirty="0" err="1" smtClean="0">
                  <a:ea typeface="+mn-ea"/>
                  <a:cs typeface="+mn-cs"/>
                </a:rPr>
                <a:t>er</a:t>
              </a:r>
              <a:r>
                <a:rPr lang="en-US" sz="2400" b="1" i="0" kern="1200" dirty="0" smtClean="0">
                  <a:ea typeface="+mn-ea"/>
                  <a:cs typeface="+mn-cs"/>
                </a:rPr>
                <a:t> </a:t>
              </a:r>
              <a:r>
                <a:rPr lang="en-US" sz="2400" b="1" i="0" kern="1200" dirty="0" err="1" smtClean="0">
                  <a:ea typeface="+mn-ea"/>
                  <a:cs typeface="+mn-cs"/>
                </a:rPr>
                <a:t>sendt</a:t>
              </a:r>
              <a:endParaRPr lang="en-US" sz="2400" b="1" i="0" kern="1200" dirty="0">
                <a:ea typeface="+mn-ea"/>
                <a:cs typeface="+mn-cs"/>
              </a:endParaRPr>
            </a:p>
          </p:txBody>
        </p:sp>
        <p:sp>
          <p:nvSpPr>
            <p:cNvPr id="5" name="Kombinationstegning 4"/>
            <p:cNvSpPr/>
            <p:nvPr/>
          </p:nvSpPr>
          <p:spPr>
            <a:xfrm>
              <a:off x="1043608" y="2664908"/>
              <a:ext cx="5791200" cy="874575"/>
            </a:xfrm>
            <a:custGeom>
              <a:avLst/>
              <a:gdLst>
                <a:gd name="connsiteX0" fmla="*/ 0 w 5791200"/>
                <a:gd name="connsiteY0" fmla="*/ 145765 h 874575"/>
                <a:gd name="connsiteX1" fmla="*/ 145765 w 5791200"/>
                <a:gd name="connsiteY1" fmla="*/ 0 h 874575"/>
                <a:gd name="connsiteX2" fmla="*/ 5645435 w 5791200"/>
                <a:gd name="connsiteY2" fmla="*/ 0 h 874575"/>
                <a:gd name="connsiteX3" fmla="*/ 5791200 w 5791200"/>
                <a:gd name="connsiteY3" fmla="*/ 145765 h 874575"/>
                <a:gd name="connsiteX4" fmla="*/ 5791200 w 5791200"/>
                <a:gd name="connsiteY4" fmla="*/ 728810 h 874575"/>
                <a:gd name="connsiteX5" fmla="*/ 5645435 w 5791200"/>
                <a:gd name="connsiteY5" fmla="*/ 874575 h 874575"/>
                <a:gd name="connsiteX6" fmla="*/ 145765 w 5791200"/>
                <a:gd name="connsiteY6" fmla="*/ 874575 h 874575"/>
                <a:gd name="connsiteX7" fmla="*/ 0 w 5791200"/>
                <a:gd name="connsiteY7" fmla="*/ 728810 h 874575"/>
                <a:gd name="connsiteX8" fmla="*/ 0 w 5791200"/>
                <a:gd name="connsiteY8" fmla="*/ 145765 h 87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1200" h="874575">
                  <a:moveTo>
                    <a:pt x="0" y="145765"/>
                  </a:moveTo>
                  <a:cubicBezTo>
                    <a:pt x="0" y="65261"/>
                    <a:pt x="65261" y="0"/>
                    <a:pt x="145765" y="0"/>
                  </a:cubicBezTo>
                  <a:lnTo>
                    <a:pt x="5645435" y="0"/>
                  </a:lnTo>
                  <a:cubicBezTo>
                    <a:pt x="5725939" y="0"/>
                    <a:pt x="5791200" y="65261"/>
                    <a:pt x="5791200" y="145765"/>
                  </a:cubicBezTo>
                  <a:lnTo>
                    <a:pt x="5791200" y="728810"/>
                  </a:lnTo>
                  <a:cubicBezTo>
                    <a:pt x="5791200" y="809314"/>
                    <a:pt x="5725939" y="874575"/>
                    <a:pt x="5645435" y="874575"/>
                  </a:cubicBezTo>
                  <a:lnTo>
                    <a:pt x="145765" y="874575"/>
                  </a:lnTo>
                  <a:cubicBezTo>
                    <a:pt x="65261" y="874575"/>
                    <a:pt x="0" y="809314"/>
                    <a:pt x="0" y="728810"/>
                  </a:cubicBezTo>
                  <a:lnTo>
                    <a:pt x="0" y="145765"/>
                  </a:lnTo>
                  <a:close/>
                </a:path>
              </a:pathLst>
            </a:custGeom>
          </p:spPr>
          <p:style>
            <a:lnRef idx="0">
              <a:schemeClr val="lt1">
                <a:hueOff val="0"/>
                <a:satOff val="0"/>
                <a:lumOff val="0"/>
                <a:alphaOff val="0"/>
              </a:schemeClr>
            </a:lnRef>
            <a:fillRef idx="3">
              <a:schemeClr val="accent5">
                <a:hueOff val="819071"/>
                <a:satOff val="-17988"/>
                <a:lumOff val="4575"/>
                <a:alphaOff val="0"/>
              </a:schemeClr>
            </a:fillRef>
            <a:effectRef idx="3">
              <a:schemeClr val="accent5">
                <a:hueOff val="819071"/>
                <a:satOff val="-17988"/>
                <a:lumOff val="4575"/>
                <a:alphaOff val="0"/>
              </a:schemeClr>
            </a:effectRef>
            <a:fontRef idx="minor">
              <a:schemeClr val="lt1"/>
            </a:fontRef>
          </p:style>
          <p:txBody>
            <a:bodyPr spcFirstLastPara="0" vert="horz" wrap="square" lIns="111273" tIns="111273" rIns="111273" bIns="111273" numCol="1" spcCol="1270" anchor="ctr" anchorCtr="0">
              <a:noAutofit/>
            </a:bodyPr>
            <a:lstStyle/>
            <a:p>
              <a:pPr lvl="0" algn="l" defTabSz="914400">
                <a:lnSpc>
                  <a:spcPct val="90000"/>
                </a:lnSpc>
                <a:spcBef>
                  <a:spcPct val="0"/>
                </a:spcBef>
                <a:spcAft>
                  <a:spcPct val="35000"/>
                </a:spcAft>
                <a:buNone/>
              </a:pPr>
              <a:r>
                <a:rPr lang="da-DK" sz="2400" b="1" kern="1200" dirty="0" smtClean="0"/>
                <a:t>Kirken </a:t>
              </a:r>
              <a:r>
                <a:rPr lang="da-DK" sz="2400" b="1" kern="1200" dirty="0" err="1" smtClean="0"/>
                <a:t>ta´r</a:t>
              </a:r>
              <a:r>
                <a:rPr lang="da-DK" sz="2400" b="1" kern="1200" dirty="0" smtClean="0"/>
                <a:t> et socialt ansvar</a:t>
              </a:r>
              <a:endParaRPr lang="en-US" sz="2400" b="0" i="0" kern="1200" dirty="0">
                <a:latin typeface="Arial"/>
              </a:endParaRPr>
            </a:p>
          </p:txBody>
        </p:sp>
        <p:sp>
          <p:nvSpPr>
            <p:cNvPr id="7" name="Kombinationstegning 6"/>
            <p:cNvSpPr/>
            <p:nvPr/>
          </p:nvSpPr>
          <p:spPr>
            <a:xfrm>
              <a:off x="1043608" y="3605723"/>
              <a:ext cx="5791200" cy="874575"/>
            </a:xfrm>
            <a:custGeom>
              <a:avLst/>
              <a:gdLst>
                <a:gd name="connsiteX0" fmla="*/ 0 w 5791200"/>
                <a:gd name="connsiteY0" fmla="*/ 145765 h 874575"/>
                <a:gd name="connsiteX1" fmla="*/ 145765 w 5791200"/>
                <a:gd name="connsiteY1" fmla="*/ 0 h 874575"/>
                <a:gd name="connsiteX2" fmla="*/ 5645435 w 5791200"/>
                <a:gd name="connsiteY2" fmla="*/ 0 h 874575"/>
                <a:gd name="connsiteX3" fmla="*/ 5791200 w 5791200"/>
                <a:gd name="connsiteY3" fmla="*/ 145765 h 874575"/>
                <a:gd name="connsiteX4" fmla="*/ 5791200 w 5791200"/>
                <a:gd name="connsiteY4" fmla="*/ 728810 h 874575"/>
                <a:gd name="connsiteX5" fmla="*/ 5645435 w 5791200"/>
                <a:gd name="connsiteY5" fmla="*/ 874575 h 874575"/>
                <a:gd name="connsiteX6" fmla="*/ 145765 w 5791200"/>
                <a:gd name="connsiteY6" fmla="*/ 874575 h 874575"/>
                <a:gd name="connsiteX7" fmla="*/ 0 w 5791200"/>
                <a:gd name="connsiteY7" fmla="*/ 728810 h 874575"/>
                <a:gd name="connsiteX8" fmla="*/ 0 w 5791200"/>
                <a:gd name="connsiteY8" fmla="*/ 145765 h 87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1200" h="874575">
                  <a:moveTo>
                    <a:pt x="0" y="145765"/>
                  </a:moveTo>
                  <a:cubicBezTo>
                    <a:pt x="0" y="65261"/>
                    <a:pt x="65261" y="0"/>
                    <a:pt x="145765" y="0"/>
                  </a:cubicBezTo>
                  <a:lnTo>
                    <a:pt x="5645435" y="0"/>
                  </a:lnTo>
                  <a:cubicBezTo>
                    <a:pt x="5725939" y="0"/>
                    <a:pt x="5791200" y="65261"/>
                    <a:pt x="5791200" y="145765"/>
                  </a:cubicBezTo>
                  <a:lnTo>
                    <a:pt x="5791200" y="728810"/>
                  </a:lnTo>
                  <a:cubicBezTo>
                    <a:pt x="5791200" y="809314"/>
                    <a:pt x="5725939" y="874575"/>
                    <a:pt x="5645435" y="874575"/>
                  </a:cubicBezTo>
                  <a:lnTo>
                    <a:pt x="145765" y="874575"/>
                  </a:lnTo>
                  <a:cubicBezTo>
                    <a:pt x="65261" y="874575"/>
                    <a:pt x="0" y="809314"/>
                    <a:pt x="0" y="728810"/>
                  </a:cubicBezTo>
                  <a:lnTo>
                    <a:pt x="0" y="145765"/>
                  </a:lnTo>
                  <a:close/>
                </a:path>
              </a:pathLst>
            </a:custGeom>
          </p:spPr>
          <p:style>
            <a:lnRef idx="0">
              <a:schemeClr val="lt1">
                <a:hueOff val="0"/>
                <a:satOff val="0"/>
                <a:lumOff val="0"/>
                <a:alphaOff val="0"/>
              </a:schemeClr>
            </a:lnRef>
            <a:fillRef idx="3">
              <a:schemeClr val="accent5">
                <a:hueOff val="1638143"/>
                <a:satOff val="-35975"/>
                <a:lumOff val="9150"/>
                <a:alphaOff val="0"/>
              </a:schemeClr>
            </a:fillRef>
            <a:effectRef idx="3">
              <a:schemeClr val="accent5">
                <a:hueOff val="1638143"/>
                <a:satOff val="-35975"/>
                <a:lumOff val="9150"/>
                <a:alphaOff val="0"/>
              </a:schemeClr>
            </a:effectRef>
            <a:fontRef idx="minor">
              <a:schemeClr val="lt1"/>
            </a:fontRef>
          </p:style>
          <p:txBody>
            <a:bodyPr spcFirstLastPara="0" vert="horz" wrap="square" lIns="130323" tIns="130323" rIns="130323" bIns="130323" numCol="1" spcCol="1270" anchor="ctr" anchorCtr="0">
              <a:noAutofit/>
            </a:bodyPr>
            <a:lstStyle/>
            <a:p>
              <a:pPr lvl="0">
                <a:lnSpc>
                  <a:spcPct val="90000"/>
                </a:lnSpc>
                <a:spcBef>
                  <a:spcPct val="0"/>
                </a:spcBef>
                <a:spcAft>
                  <a:spcPct val="35000"/>
                </a:spcAft>
              </a:pPr>
              <a:r>
                <a:rPr lang="en-US" sz="2400" b="1" dirty="0"/>
                <a:t>Shalom - </a:t>
              </a:r>
              <a:r>
                <a:rPr lang="en-US" sz="2400" b="1" dirty="0" err="1"/>
                <a:t>Omfattende</a:t>
              </a:r>
              <a:r>
                <a:rPr lang="en-US" sz="2400" b="1" dirty="0"/>
                <a:t> </a:t>
              </a:r>
              <a:r>
                <a:rPr lang="en-US" sz="2400" b="1" dirty="0" err="1"/>
                <a:t>og</a:t>
              </a:r>
              <a:r>
                <a:rPr lang="en-US" sz="2400" b="1" dirty="0"/>
                <a:t> </a:t>
              </a:r>
              <a:r>
                <a:rPr lang="en-US" sz="2400" b="1" dirty="0" err="1"/>
                <a:t>udfordrende</a:t>
              </a:r>
              <a:r>
                <a:rPr lang="en-US" sz="2400" b="1" dirty="0"/>
                <a:t> </a:t>
              </a:r>
            </a:p>
          </p:txBody>
        </p:sp>
        <p:sp>
          <p:nvSpPr>
            <p:cNvPr id="10" name="Kombinationstegning 9"/>
            <p:cNvSpPr/>
            <p:nvPr/>
          </p:nvSpPr>
          <p:spPr>
            <a:xfrm>
              <a:off x="1043608" y="4546538"/>
              <a:ext cx="5791200" cy="874575"/>
            </a:xfrm>
            <a:custGeom>
              <a:avLst/>
              <a:gdLst>
                <a:gd name="connsiteX0" fmla="*/ 0 w 5791200"/>
                <a:gd name="connsiteY0" fmla="*/ 145765 h 874575"/>
                <a:gd name="connsiteX1" fmla="*/ 145765 w 5791200"/>
                <a:gd name="connsiteY1" fmla="*/ 0 h 874575"/>
                <a:gd name="connsiteX2" fmla="*/ 5645435 w 5791200"/>
                <a:gd name="connsiteY2" fmla="*/ 0 h 874575"/>
                <a:gd name="connsiteX3" fmla="*/ 5791200 w 5791200"/>
                <a:gd name="connsiteY3" fmla="*/ 145765 h 874575"/>
                <a:gd name="connsiteX4" fmla="*/ 5791200 w 5791200"/>
                <a:gd name="connsiteY4" fmla="*/ 728810 h 874575"/>
                <a:gd name="connsiteX5" fmla="*/ 5645435 w 5791200"/>
                <a:gd name="connsiteY5" fmla="*/ 874575 h 874575"/>
                <a:gd name="connsiteX6" fmla="*/ 145765 w 5791200"/>
                <a:gd name="connsiteY6" fmla="*/ 874575 h 874575"/>
                <a:gd name="connsiteX7" fmla="*/ 0 w 5791200"/>
                <a:gd name="connsiteY7" fmla="*/ 728810 h 874575"/>
                <a:gd name="connsiteX8" fmla="*/ 0 w 5791200"/>
                <a:gd name="connsiteY8" fmla="*/ 145765 h 87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1200" h="874575">
                  <a:moveTo>
                    <a:pt x="0" y="145765"/>
                  </a:moveTo>
                  <a:cubicBezTo>
                    <a:pt x="0" y="65261"/>
                    <a:pt x="65261" y="0"/>
                    <a:pt x="145765" y="0"/>
                  </a:cubicBezTo>
                  <a:lnTo>
                    <a:pt x="5645435" y="0"/>
                  </a:lnTo>
                  <a:cubicBezTo>
                    <a:pt x="5725939" y="0"/>
                    <a:pt x="5791200" y="65261"/>
                    <a:pt x="5791200" y="145765"/>
                  </a:cubicBezTo>
                  <a:lnTo>
                    <a:pt x="5791200" y="728810"/>
                  </a:lnTo>
                  <a:cubicBezTo>
                    <a:pt x="5791200" y="809314"/>
                    <a:pt x="5725939" y="874575"/>
                    <a:pt x="5645435" y="874575"/>
                  </a:cubicBezTo>
                  <a:lnTo>
                    <a:pt x="145765" y="874575"/>
                  </a:lnTo>
                  <a:cubicBezTo>
                    <a:pt x="65261" y="874575"/>
                    <a:pt x="0" y="809314"/>
                    <a:pt x="0" y="728810"/>
                  </a:cubicBezTo>
                  <a:lnTo>
                    <a:pt x="0" y="145765"/>
                  </a:lnTo>
                  <a:close/>
                </a:path>
              </a:pathLst>
            </a:custGeom>
          </p:spPr>
          <p:style>
            <a:lnRef idx="0">
              <a:schemeClr val="lt1">
                <a:hueOff val="0"/>
                <a:satOff val="0"/>
                <a:lumOff val="0"/>
                <a:alphaOff val="0"/>
              </a:schemeClr>
            </a:lnRef>
            <a:fillRef idx="3">
              <a:schemeClr val="accent5">
                <a:hueOff val="2457214"/>
                <a:satOff val="-53963"/>
                <a:lumOff val="13725"/>
                <a:alphaOff val="0"/>
              </a:schemeClr>
            </a:fillRef>
            <a:effectRef idx="3">
              <a:schemeClr val="accent5">
                <a:hueOff val="2457214"/>
                <a:satOff val="-53963"/>
                <a:lumOff val="13725"/>
                <a:alphaOff val="0"/>
              </a:schemeClr>
            </a:effectRef>
            <a:fontRef idx="minor">
              <a:schemeClr val="lt1"/>
            </a:fontRef>
          </p:style>
          <p:txBody>
            <a:bodyPr spcFirstLastPara="0" vert="horz" wrap="square" lIns="111273" tIns="111273" rIns="111273" bIns="111273" numCol="1" spcCol="1270" anchor="ctr" anchorCtr="0">
              <a:noAutofit/>
            </a:bodyPr>
            <a:lstStyle/>
            <a:p>
              <a:pPr>
                <a:lnSpc>
                  <a:spcPct val="90000"/>
                </a:lnSpc>
                <a:spcBef>
                  <a:spcPct val="0"/>
                </a:spcBef>
                <a:spcAft>
                  <a:spcPct val="35000"/>
                </a:spcAft>
                <a:buNone/>
              </a:pPr>
              <a:r>
                <a:rPr lang="da-DK" sz="2400" b="1" dirty="0"/>
                <a:t>At række ud og </a:t>
              </a:r>
              <a:r>
                <a:rPr lang="da-DK" sz="2400" b="1" dirty="0" smtClean="0"/>
                <a:t>fortælle…?</a:t>
              </a:r>
              <a:endParaRPr lang="en-US" sz="2400" b="1" dirty="0"/>
            </a:p>
          </p:txBody>
        </p:sp>
      </p:grpSp>
      <p:sp>
        <p:nvSpPr>
          <p:cNvPr id="8" name="Rectangle 7"/>
          <p:cNvSpPr/>
          <p:nvPr/>
        </p:nvSpPr>
        <p:spPr>
          <a:xfrm>
            <a:off x="10476656" y="-4563888"/>
            <a:ext cx="8820472" cy="6985214"/>
          </a:xfrm>
          <a:prstGeom prst="rect">
            <a:avLst/>
          </a:prstGeom>
          <a:gradFill>
            <a:gsLst>
              <a:gs pos="0">
                <a:schemeClr val="bg1">
                  <a:alpha val="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Kombinationstegning 13"/>
          <p:cNvSpPr/>
          <p:nvPr/>
        </p:nvSpPr>
        <p:spPr>
          <a:xfrm>
            <a:off x="1043608" y="5475221"/>
            <a:ext cx="5791200" cy="874575"/>
          </a:xfrm>
          <a:custGeom>
            <a:avLst/>
            <a:gdLst>
              <a:gd name="connsiteX0" fmla="*/ 0 w 5791200"/>
              <a:gd name="connsiteY0" fmla="*/ 145765 h 874575"/>
              <a:gd name="connsiteX1" fmla="*/ 145765 w 5791200"/>
              <a:gd name="connsiteY1" fmla="*/ 0 h 874575"/>
              <a:gd name="connsiteX2" fmla="*/ 5645435 w 5791200"/>
              <a:gd name="connsiteY2" fmla="*/ 0 h 874575"/>
              <a:gd name="connsiteX3" fmla="*/ 5791200 w 5791200"/>
              <a:gd name="connsiteY3" fmla="*/ 145765 h 874575"/>
              <a:gd name="connsiteX4" fmla="*/ 5791200 w 5791200"/>
              <a:gd name="connsiteY4" fmla="*/ 728810 h 874575"/>
              <a:gd name="connsiteX5" fmla="*/ 5645435 w 5791200"/>
              <a:gd name="connsiteY5" fmla="*/ 874575 h 874575"/>
              <a:gd name="connsiteX6" fmla="*/ 145765 w 5791200"/>
              <a:gd name="connsiteY6" fmla="*/ 874575 h 874575"/>
              <a:gd name="connsiteX7" fmla="*/ 0 w 5791200"/>
              <a:gd name="connsiteY7" fmla="*/ 728810 h 874575"/>
              <a:gd name="connsiteX8" fmla="*/ 0 w 5791200"/>
              <a:gd name="connsiteY8" fmla="*/ 145765 h 87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1200" h="874575">
                <a:moveTo>
                  <a:pt x="0" y="145765"/>
                </a:moveTo>
                <a:cubicBezTo>
                  <a:pt x="0" y="65261"/>
                  <a:pt x="65261" y="0"/>
                  <a:pt x="145765" y="0"/>
                </a:cubicBezTo>
                <a:lnTo>
                  <a:pt x="5645435" y="0"/>
                </a:lnTo>
                <a:cubicBezTo>
                  <a:pt x="5725939" y="0"/>
                  <a:pt x="5791200" y="65261"/>
                  <a:pt x="5791200" y="145765"/>
                </a:cubicBezTo>
                <a:lnTo>
                  <a:pt x="5791200" y="728810"/>
                </a:lnTo>
                <a:cubicBezTo>
                  <a:pt x="5791200" y="809314"/>
                  <a:pt x="5725939" y="874575"/>
                  <a:pt x="5645435" y="874575"/>
                </a:cubicBezTo>
                <a:lnTo>
                  <a:pt x="145765" y="874575"/>
                </a:lnTo>
                <a:cubicBezTo>
                  <a:pt x="65261" y="874575"/>
                  <a:pt x="0" y="809314"/>
                  <a:pt x="0" y="728810"/>
                </a:cubicBezTo>
                <a:lnTo>
                  <a:pt x="0" y="145765"/>
                </a:lnTo>
                <a:close/>
              </a:path>
            </a:pathLst>
          </a:custGeom>
          <a:solidFill>
            <a:schemeClr val="accent6">
              <a:lumMod val="75000"/>
            </a:schemeClr>
          </a:solidFill>
        </p:spPr>
        <p:style>
          <a:lnRef idx="1">
            <a:schemeClr val="accent6"/>
          </a:lnRef>
          <a:fillRef idx="2">
            <a:schemeClr val="accent6"/>
          </a:fillRef>
          <a:effectRef idx="1">
            <a:schemeClr val="accent6"/>
          </a:effectRef>
          <a:fontRef idx="minor">
            <a:schemeClr val="dk1"/>
          </a:fontRef>
        </p:style>
        <p:txBody>
          <a:bodyPr spcFirstLastPara="0" vert="horz" wrap="square" lIns="111273" tIns="111273" rIns="111273" bIns="111273" numCol="1" spcCol="1270" anchor="ctr" anchorCtr="0">
            <a:noAutofit/>
          </a:bodyPr>
          <a:lstStyle/>
          <a:p>
            <a:pPr lvl="0">
              <a:lnSpc>
                <a:spcPct val="90000"/>
              </a:lnSpc>
              <a:spcBef>
                <a:spcPct val="0"/>
              </a:spcBef>
              <a:spcAft>
                <a:spcPct val="35000"/>
              </a:spcAft>
            </a:pPr>
            <a:r>
              <a:rPr lang="da-DK" sz="2400" b="1" dirty="0">
                <a:solidFill>
                  <a:schemeClr val="bg1"/>
                </a:solidFill>
              </a:rPr>
              <a:t>Mere </a:t>
            </a:r>
            <a:r>
              <a:rPr lang="da-DK" sz="2400" b="1" dirty="0" err="1">
                <a:solidFill>
                  <a:schemeClr val="bg1"/>
                </a:solidFill>
              </a:rPr>
              <a:t>ubunto</a:t>
            </a:r>
            <a:r>
              <a:rPr lang="da-DK" sz="2400" b="1" dirty="0">
                <a:solidFill>
                  <a:schemeClr val="bg1"/>
                </a:solidFill>
              </a:rPr>
              <a:t>  i </a:t>
            </a:r>
            <a:r>
              <a:rPr lang="da-DK" sz="2400" b="1" dirty="0" smtClean="0">
                <a:solidFill>
                  <a:schemeClr val="bg1"/>
                </a:solidFill>
              </a:rPr>
              <a:t>kirken! </a:t>
            </a:r>
            <a:endParaRPr lang="en-US" sz="2400" b="0" i="0" kern="1200" dirty="0">
              <a:solidFill>
                <a:schemeClr val="bg1"/>
              </a:solidFill>
            </a:endParaRPr>
          </a:p>
        </p:txBody>
      </p:sp>
    </p:spTree>
    <p:extLst>
      <p:ext uri="{BB962C8B-B14F-4D97-AF65-F5344CB8AC3E}">
        <p14:creationId xmlns:p14="http://schemas.microsoft.com/office/powerpoint/2010/main" val="1666778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Kirken er sendt</a:t>
            </a:r>
            <a:endParaRPr lang="da-DK" b="1" dirty="0"/>
          </a:p>
        </p:txBody>
      </p:sp>
      <p:pic>
        <p:nvPicPr>
          <p:cNvPr id="4" name="Picture 2" descr="C:\Users\JL\AppData\Local\Microsoft\Windows\Temporary Internet Files\Content.IE5\I05KTB3S\MP900400744[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351352"/>
            <a:ext cx="7776864" cy="51825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418251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JL\AppData\Local\Microsoft\Windows\Temporary Internet Files\Content.IE5\I05KTB3S\MP900400744[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20417381">
            <a:off x="-592516" y="682173"/>
            <a:ext cx="4574971" cy="30487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itle 1"/>
          <p:cNvSpPr>
            <a:spLocks noGrp="1"/>
          </p:cNvSpPr>
          <p:nvPr>
            <p:ph type="title"/>
          </p:nvPr>
        </p:nvSpPr>
        <p:spPr>
          <a:xfrm>
            <a:off x="251520" y="1681450"/>
            <a:ext cx="8229600" cy="990600"/>
          </a:xfrm>
        </p:spPr>
        <p:txBody>
          <a:bodyPr/>
          <a:lstStyle/>
          <a:p>
            <a:pPr algn="r" defTabSz="914400">
              <a:spcBef>
                <a:spcPts val="0"/>
              </a:spcBef>
              <a:buNone/>
            </a:pPr>
            <a:r>
              <a:rPr lang="en-US" b="1" dirty="0" smtClean="0">
                <a:solidFill>
                  <a:srgbClr val="D1282E"/>
                </a:solidFill>
                <a:latin typeface="Arial"/>
              </a:rPr>
              <a:t>Mission, </a:t>
            </a:r>
            <a:r>
              <a:rPr lang="en-US" b="1" dirty="0" err="1" smtClean="0">
                <a:solidFill>
                  <a:srgbClr val="D1282E"/>
                </a:solidFill>
                <a:latin typeface="Arial"/>
              </a:rPr>
              <a:t>det</a:t>
            </a:r>
            <a:r>
              <a:rPr lang="en-US" b="1" dirty="0" smtClean="0">
                <a:solidFill>
                  <a:srgbClr val="D1282E"/>
                </a:solidFill>
                <a:latin typeface="Arial"/>
              </a:rPr>
              <a:t> </a:t>
            </a:r>
            <a:r>
              <a:rPr lang="en-US" b="1" dirty="0" err="1" smtClean="0">
                <a:solidFill>
                  <a:srgbClr val="D1282E"/>
                </a:solidFill>
                <a:latin typeface="Arial"/>
              </a:rPr>
              <a:t>kirken</a:t>
            </a:r>
            <a:r>
              <a:rPr lang="en-US" b="1" dirty="0" smtClean="0">
                <a:solidFill>
                  <a:srgbClr val="D1282E"/>
                </a:solidFill>
                <a:latin typeface="Arial"/>
              </a:rPr>
              <a:t> </a:t>
            </a:r>
            <a:r>
              <a:rPr lang="en-US" b="1" dirty="0" err="1" smtClean="0">
                <a:solidFill>
                  <a:srgbClr val="D1282E"/>
                </a:solidFill>
                <a:latin typeface="Arial"/>
              </a:rPr>
              <a:t>er</a:t>
            </a:r>
            <a:r>
              <a:rPr lang="en-US" b="1" dirty="0" smtClean="0">
                <a:solidFill>
                  <a:srgbClr val="D1282E"/>
                </a:solidFill>
                <a:latin typeface="Arial"/>
              </a:rPr>
              <a:t>:</a:t>
            </a:r>
            <a:endParaRPr lang="en-US" sz="3600" b="1" i="0" spc="0" baseline="0" dirty="0">
              <a:solidFill>
                <a:srgbClr val="D1282E"/>
              </a:solidFill>
              <a:latin typeface="Arial"/>
            </a:endParaRPr>
          </a:p>
        </p:txBody>
      </p:sp>
      <p:grpSp>
        <p:nvGrpSpPr>
          <p:cNvPr id="3" name="Gruppe 2"/>
          <p:cNvGrpSpPr/>
          <p:nvPr/>
        </p:nvGrpSpPr>
        <p:grpSpPr>
          <a:xfrm>
            <a:off x="2699792" y="2827709"/>
            <a:ext cx="5791200" cy="2824080"/>
            <a:chOff x="2895600" y="2667000"/>
            <a:chExt cx="5791200" cy="2824080"/>
          </a:xfrm>
        </p:grpSpPr>
        <p:sp>
          <p:nvSpPr>
            <p:cNvPr id="4" name="Kombinationstegning 3"/>
            <p:cNvSpPr/>
            <p:nvPr/>
          </p:nvSpPr>
          <p:spPr>
            <a:xfrm>
              <a:off x="2895600" y="2667000"/>
              <a:ext cx="5791200" cy="865800"/>
            </a:xfrm>
            <a:custGeom>
              <a:avLst/>
              <a:gdLst>
                <a:gd name="connsiteX0" fmla="*/ 0 w 5791200"/>
                <a:gd name="connsiteY0" fmla="*/ 144303 h 865800"/>
                <a:gd name="connsiteX1" fmla="*/ 144303 w 5791200"/>
                <a:gd name="connsiteY1" fmla="*/ 0 h 865800"/>
                <a:gd name="connsiteX2" fmla="*/ 5646897 w 5791200"/>
                <a:gd name="connsiteY2" fmla="*/ 0 h 865800"/>
                <a:gd name="connsiteX3" fmla="*/ 5791200 w 5791200"/>
                <a:gd name="connsiteY3" fmla="*/ 144303 h 865800"/>
                <a:gd name="connsiteX4" fmla="*/ 5791200 w 5791200"/>
                <a:gd name="connsiteY4" fmla="*/ 721497 h 865800"/>
                <a:gd name="connsiteX5" fmla="*/ 5646897 w 5791200"/>
                <a:gd name="connsiteY5" fmla="*/ 865800 h 865800"/>
                <a:gd name="connsiteX6" fmla="*/ 144303 w 5791200"/>
                <a:gd name="connsiteY6" fmla="*/ 865800 h 865800"/>
                <a:gd name="connsiteX7" fmla="*/ 0 w 5791200"/>
                <a:gd name="connsiteY7" fmla="*/ 721497 h 865800"/>
                <a:gd name="connsiteX8" fmla="*/ 0 w 5791200"/>
                <a:gd name="connsiteY8" fmla="*/ 144303 h 86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1200" h="865800">
                  <a:moveTo>
                    <a:pt x="0" y="144303"/>
                  </a:moveTo>
                  <a:cubicBezTo>
                    <a:pt x="0" y="64607"/>
                    <a:pt x="64607" y="0"/>
                    <a:pt x="144303" y="0"/>
                  </a:cubicBezTo>
                  <a:lnTo>
                    <a:pt x="5646897" y="0"/>
                  </a:lnTo>
                  <a:cubicBezTo>
                    <a:pt x="5726593" y="0"/>
                    <a:pt x="5791200" y="64607"/>
                    <a:pt x="5791200" y="144303"/>
                  </a:cubicBezTo>
                  <a:lnTo>
                    <a:pt x="5791200" y="721497"/>
                  </a:lnTo>
                  <a:cubicBezTo>
                    <a:pt x="5791200" y="801193"/>
                    <a:pt x="5726593" y="865800"/>
                    <a:pt x="5646897" y="865800"/>
                  </a:cubicBezTo>
                  <a:lnTo>
                    <a:pt x="144303" y="865800"/>
                  </a:lnTo>
                  <a:cubicBezTo>
                    <a:pt x="64607" y="865800"/>
                    <a:pt x="0" y="801193"/>
                    <a:pt x="0" y="721497"/>
                  </a:cubicBezTo>
                  <a:lnTo>
                    <a:pt x="0" y="144303"/>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183235" tIns="183235" rIns="183235" bIns="183235" numCol="1" spcCol="1270" anchor="ctr" anchorCtr="0">
              <a:noAutofit/>
            </a:bodyPr>
            <a:lstStyle/>
            <a:p>
              <a:pPr lvl="0" algn="l" defTabSz="914400">
                <a:lnSpc>
                  <a:spcPct val="90000"/>
                </a:lnSpc>
                <a:spcBef>
                  <a:spcPct val="0"/>
                </a:spcBef>
                <a:spcAft>
                  <a:spcPct val="35000"/>
                </a:spcAft>
                <a:buNone/>
              </a:pPr>
              <a:r>
                <a:rPr lang="en-US" sz="3700" b="0" i="0" kern="1200" dirty="0" err="1" smtClean="0">
                  <a:latin typeface="Arial"/>
                  <a:ea typeface="+mn-ea"/>
                  <a:cs typeface="+mn-cs"/>
                </a:rPr>
                <a:t>Sendt</a:t>
              </a:r>
              <a:r>
                <a:rPr lang="en-US" sz="3700" b="0" i="0" kern="1200" dirty="0" smtClean="0">
                  <a:latin typeface="Arial"/>
                  <a:ea typeface="+mn-ea"/>
                  <a:cs typeface="+mn-cs"/>
                </a:rPr>
                <a:t> for at </a:t>
              </a:r>
              <a:r>
                <a:rPr lang="en-US" sz="3700" b="1" i="0" kern="1200" dirty="0" smtClean="0">
                  <a:latin typeface="Arial"/>
                  <a:ea typeface="+mn-ea"/>
                  <a:cs typeface="+mn-cs"/>
                </a:rPr>
                <a:t>VÆRE</a:t>
              </a:r>
              <a:endParaRPr lang="en-US" sz="3700" b="1" i="0" kern="1200" dirty="0">
                <a:latin typeface="Arial"/>
                <a:ea typeface="+mn-ea"/>
                <a:cs typeface="+mn-cs"/>
              </a:endParaRPr>
            </a:p>
          </p:txBody>
        </p:sp>
        <p:sp>
          <p:nvSpPr>
            <p:cNvPr id="5" name="Kombinationstegning 4"/>
            <p:cNvSpPr/>
            <p:nvPr/>
          </p:nvSpPr>
          <p:spPr>
            <a:xfrm>
              <a:off x="2895600" y="3652919"/>
              <a:ext cx="5791200" cy="865800"/>
            </a:xfrm>
            <a:custGeom>
              <a:avLst/>
              <a:gdLst>
                <a:gd name="connsiteX0" fmla="*/ 0 w 5791200"/>
                <a:gd name="connsiteY0" fmla="*/ 144303 h 865800"/>
                <a:gd name="connsiteX1" fmla="*/ 144303 w 5791200"/>
                <a:gd name="connsiteY1" fmla="*/ 0 h 865800"/>
                <a:gd name="connsiteX2" fmla="*/ 5646897 w 5791200"/>
                <a:gd name="connsiteY2" fmla="*/ 0 h 865800"/>
                <a:gd name="connsiteX3" fmla="*/ 5791200 w 5791200"/>
                <a:gd name="connsiteY3" fmla="*/ 144303 h 865800"/>
                <a:gd name="connsiteX4" fmla="*/ 5791200 w 5791200"/>
                <a:gd name="connsiteY4" fmla="*/ 721497 h 865800"/>
                <a:gd name="connsiteX5" fmla="*/ 5646897 w 5791200"/>
                <a:gd name="connsiteY5" fmla="*/ 865800 h 865800"/>
                <a:gd name="connsiteX6" fmla="*/ 144303 w 5791200"/>
                <a:gd name="connsiteY6" fmla="*/ 865800 h 865800"/>
                <a:gd name="connsiteX7" fmla="*/ 0 w 5791200"/>
                <a:gd name="connsiteY7" fmla="*/ 721497 h 865800"/>
                <a:gd name="connsiteX8" fmla="*/ 0 w 5791200"/>
                <a:gd name="connsiteY8" fmla="*/ 144303 h 86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1200" h="865800">
                  <a:moveTo>
                    <a:pt x="0" y="144303"/>
                  </a:moveTo>
                  <a:cubicBezTo>
                    <a:pt x="0" y="64607"/>
                    <a:pt x="64607" y="0"/>
                    <a:pt x="144303" y="0"/>
                  </a:cubicBezTo>
                  <a:lnTo>
                    <a:pt x="5646897" y="0"/>
                  </a:lnTo>
                  <a:cubicBezTo>
                    <a:pt x="5726593" y="0"/>
                    <a:pt x="5791200" y="64607"/>
                    <a:pt x="5791200" y="144303"/>
                  </a:cubicBezTo>
                  <a:lnTo>
                    <a:pt x="5791200" y="721497"/>
                  </a:lnTo>
                  <a:cubicBezTo>
                    <a:pt x="5791200" y="801193"/>
                    <a:pt x="5726593" y="865800"/>
                    <a:pt x="5646897" y="865800"/>
                  </a:cubicBezTo>
                  <a:lnTo>
                    <a:pt x="144303" y="865800"/>
                  </a:lnTo>
                  <a:cubicBezTo>
                    <a:pt x="64607" y="865800"/>
                    <a:pt x="0" y="801193"/>
                    <a:pt x="0" y="721497"/>
                  </a:cubicBezTo>
                  <a:lnTo>
                    <a:pt x="0" y="144303"/>
                  </a:lnTo>
                  <a:close/>
                </a:path>
              </a:pathLst>
            </a:custGeom>
          </p:spPr>
          <p:style>
            <a:lnRef idx="0">
              <a:schemeClr val="lt1">
                <a:hueOff val="0"/>
                <a:satOff val="0"/>
                <a:lumOff val="0"/>
                <a:alphaOff val="0"/>
              </a:schemeClr>
            </a:lnRef>
            <a:fillRef idx="3">
              <a:schemeClr val="accent5">
                <a:hueOff val="819071"/>
                <a:satOff val="-17988"/>
                <a:lumOff val="4575"/>
                <a:alphaOff val="0"/>
              </a:schemeClr>
            </a:fillRef>
            <a:effectRef idx="3">
              <a:schemeClr val="accent5">
                <a:hueOff val="819071"/>
                <a:satOff val="-17988"/>
                <a:lumOff val="4575"/>
                <a:alphaOff val="0"/>
              </a:schemeClr>
            </a:effectRef>
            <a:fontRef idx="minor">
              <a:schemeClr val="lt1"/>
            </a:fontRef>
          </p:style>
          <p:txBody>
            <a:bodyPr spcFirstLastPara="0" vert="horz" wrap="square" lIns="183235" tIns="183235" rIns="183235" bIns="183235" numCol="1" spcCol="1270" anchor="ctr" anchorCtr="0">
              <a:noAutofit/>
            </a:bodyPr>
            <a:lstStyle/>
            <a:p>
              <a:pPr lvl="0" algn="l" defTabSz="914400">
                <a:lnSpc>
                  <a:spcPct val="90000"/>
                </a:lnSpc>
                <a:spcBef>
                  <a:spcPct val="0"/>
                </a:spcBef>
                <a:spcAft>
                  <a:spcPct val="35000"/>
                </a:spcAft>
                <a:buNone/>
              </a:pPr>
              <a:r>
                <a:rPr lang="en-US" sz="3700" b="0" i="0" kern="1200" dirty="0" err="1" smtClean="0">
                  <a:latin typeface="Arial"/>
                  <a:ea typeface="+mn-ea"/>
                  <a:cs typeface="+mn-cs"/>
                </a:rPr>
                <a:t>Sendt</a:t>
              </a:r>
              <a:r>
                <a:rPr lang="en-US" sz="3700" b="0" i="0" kern="1200" dirty="0" smtClean="0">
                  <a:latin typeface="Arial"/>
                  <a:ea typeface="+mn-ea"/>
                  <a:cs typeface="+mn-cs"/>
                </a:rPr>
                <a:t> for at </a:t>
              </a:r>
              <a:r>
                <a:rPr lang="en-US" sz="3700" b="1" i="0" kern="1200" dirty="0" smtClean="0">
                  <a:latin typeface="Arial"/>
                  <a:ea typeface="+mn-ea"/>
                  <a:cs typeface="+mn-cs"/>
                </a:rPr>
                <a:t>GØRE</a:t>
              </a:r>
              <a:endParaRPr lang="en-US" sz="3700" b="1" i="0" kern="1200" dirty="0">
                <a:latin typeface="Arial"/>
                <a:ea typeface="+mn-ea"/>
                <a:cs typeface="+mn-cs"/>
              </a:endParaRPr>
            </a:p>
          </p:txBody>
        </p:sp>
        <p:sp>
          <p:nvSpPr>
            <p:cNvPr id="7" name="Kombinationstegning 6"/>
            <p:cNvSpPr/>
            <p:nvPr/>
          </p:nvSpPr>
          <p:spPr>
            <a:xfrm>
              <a:off x="2895600" y="4625280"/>
              <a:ext cx="5791200" cy="865800"/>
            </a:xfrm>
            <a:custGeom>
              <a:avLst/>
              <a:gdLst>
                <a:gd name="connsiteX0" fmla="*/ 0 w 5791200"/>
                <a:gd name="connsiteY0" fmla="*/ 144303 h 865800"/>
                <a:gd name="connsiteX1" fmla="*/ 144303 w 5791200"/>
                <a:gd name="connsiteY1" fmla="*/ 0 h 865800"/>
                <a:gd name="connsiteX2" fmla="*/ 5646897 w 5791200"/>
                <a:gd name="connsiteY2" fmla="*/ 0 h 865800"/>
                <a:gd name="connsiteX3" fmla="*/ 5791200 w 5791200"/>
                <a:gd name="connsiteY3" fmla="*/ 144303 h 865800"/>
                <a:gd name="connsiteX4" fmla="*/ 5791200 w 5791200"/>
                <a:gd name="connsiteY4" fmla="*/ 721497 h 865800"/>
                <a:gd name="connsiteX5" fmla="*/ 5646897 w 5791200"/>
                <a:gd name="connsiteY5" fmla="*/ 865800 h 865800"/>
                <a:gd name="connsiteX6" fmla="*/ 144303 w 5791200"/>
                <a:gd name="connsiteY6" fmla="*/ 865800 h 865800"/>
                <a:gd name="connsiteX7" fmla="*/ 0 w 5791200"/>
                <a:gd name="connsiteY7" fmla="*/ 721497 h 865800"/>
                <a:gd name="connsiteX8" fmla="*/ 0 w 5791200"/>
                <a:gd name="connsiteY8" fmla="*/ 144303 h 86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1200" h="865800">
                  <a:moveTo>
                    <a:pt x="0" y="144303"/>
                  </a:moveTo>
                  <a:cubicBezTo>
                    <a:pt x="0" y="64607"/>
                    <a:pt x="64607" y="0"/>
                    <a:pt x="144303" y="0"/>
                  </a:cubicBezTo>
                  <a:lnTo>
                    <a:pt x="5646897" y="0"/>
                  </a:lnTo>
                  <a:cubicBezTo>
                    <a:pt x="5726593" y="0"/>
                    <a:pt x="5791200" y="64607"/>
                    <a:pt x="5791200" y="144303"/>
                  </a:cubicBezTo>
                  <a:lnTo>
                    <a:pt x="5791200" y="721497"/>
                  </a:lnTo>
                  <a:cubicBezTo>
                    <a:pt x="5791200" y="801193"/>
                    <a:pt x="5726593" y="865800"/>
                    <a:pt x="5646897" y="865800"/>
                  </a:cubicBezTo>
                  <a:lnTo>
                    <a:pt x="144303" y="865800"/>
                  </a:lnTo>
                  <a:cubicBezTo>
                    <a:pt x="64607" y="865800"/>
                    <a:pt x="0" y="801193"/>
                    <a:pt x="0" y="721497"/>
                  </a:cubicBezTo>
                  <a:lnTo>
                    <a:pt x="0" y="144303"/>
                  </a:lnTo>
                  <a:close/>
                </a:path>
              </a:pathLst>
            </a:custGeom>
          </p:spPr>
          <p:style>
            <a:lnRef idx="0">
              <a:schemeClr val="lt1">
                <a:hueOff val="0"/>
                <a:satOff val="0"/>
                <a:lumOff val="0"/>
                <a:alphaOff val="0"/>
              </a:schemeClr>
            </a:lnRef>
            <a:fillRef idx="3">
              <a:schemeClr val="accent5">
                <a:hueOff val="1638143"/>
                <a:satOff val="-35975"/>
                <a:lumOff val="9150"/>
                <a:alphaOff val="0"/>
              </a:schemeClr>
            </a:fillRef>
            <a:effectRef idx="3">
              <a:schemeClr val="accent5">
                <a:hueOff val="1638143"/>
                <a:satOff val="-35975"/>
                <a:lumOff val="9150"/>
                <a:alphaOff val="0"/>
              </a:schemeClr>
            </a:effectRef>
            <a:fontRef idx="minor">
              <a:schemeClr val="lt1"/>
            </a:fontRef>
          </p:style>
          <p:txBody>
            <a:bodyPr spcFirstLastPara="0" vert="horz" wrap="square" lIns="183235" tIns="183235" rIns="183235" bIns="183235" numCol="1" spcCol="1270" anchor="ctr" anchorCtr="0">
              <a:noAutofit/>
            </a:bodyPr>
            <a:lstStyle/>
            <a:p>
              <a:pPr lvl="0" algn="l" defTabSz="914400">
                <a:lnSpc>
                  <a:spcPct val="90000"/>
                </a:lnSpc>
                <a:spcBef>
                  <a:spcPct val="0"/>
                </a:spcBef>
                <a:spcAft>
                  <a:spcPct val="35000"/>
                </a:spcAft>
                <a:buNone/>
              </a:pPr>
              <a:r>
                <a:rPr lang="en-US" sz="3700" b="0" i="0" kern="1200" dirty="0" err="1" smtClean="0">
                  <a:latin typeface="Arial"/>
                  <a:ea typeface="+mn-ea"/>
                  <a:cs typeface="+mn-cs"/>
                </a:rPr>
                <a:t>Sendt</a:t>
              </a:r>
              <a:r>
                <a:rPr lang="en-US" sz="3700" b="0" i="0" kern="1200" dirty="0" smtClean="0">
                  <a:latin typeface="Arial"/>
                  <a:ea typeface="+mn-ea"/>
                  <a:cs typeface="+mn-cs"/>
                </a:rPr>
                <a:t> for at </a:t>
              </a:r>
              <a:r>
                <a:rPr lang="en-US" sz="3700" b="0" i="1" kern="1200" dirty="0" smtClean="0">
                  <a:latin typeface="Arial"/>
                  <a:ea typeface="+mn-ea"/>
                  <a:cs typeface="+mn-cs"/>
                </a:rPr>
                <a:t>SIGE</a:t>
              </a:r>
              <a:endParaRPr lang="en-US" sz="3700" b="0" i="1" kern="1200" dirty="0">
                <a:latin typeface="Arial"/>
                <a:ea typeface="+mn-ea"/>
                <a:cs typeface="+mn-cs"/>
              </a:endParaRPr>
            </a:p>
          </p:txBody>
        </p:sp>
      </p:grpSp>
      <p:pic>
        <p:nvPicPr>
          <p:cNvPr id="1028" name="Picture 4" descr="C:\Users\JL\AppData\Local\Microsoft\Windows\Temporary Internet Files\Content.IE5\ADR66P1G\MP90044833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3256" y="277140"/>
            <a:ext cx="3054393" cy="278092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L\AppData\Local\Microsoft\Windows\Temporary Internet Files\Content.IE5\I05KTB3S\MP90040003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4037" y="-1524026"/>
            <a:ext cx="1728192" cy="12650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JL\AppData\Local\Microsoft\Windows\Temporary Internet Files\Content.IE5\DLIVP0ZI\MP90044833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3256" y="2708920"/>
            <a:ext cx="373047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476656" y="-4563888"/>
            <a:ext cx="8820472" cy="6985214"/>
          </a:xfrm>
          <a:prstGeom prst="rect">
            <a:avLst/>
          </a:prstGeom>
          <a:gradFill>
            <a:gsLst>
              <a:gs pos="0">
                <a:schemeClr val="bg1">
                  <a:alpha val="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1007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JL\AppData\Local\Microsoft\Windows\Temporary Internet Files\Content.IE5\I05KTB3S\MP900400744[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20417381">
            <a:off x="-592516" y="682173"/>
            <a:ext cx="4574971" cy="30487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itle 1"/>
          <p:cNvSpPr>
            <a:spLocks noGrp="1"/>
          </p:cNvSpPr>
          <p:nvPr>
            <p:ph type="title"/>
          </p:nvPr>
        </p:nvSpPr>
        <p:spPr>
          <a:xfrm>
            <a:off x="251520" y="1681450"/>
            <a:ext cx="8229600" cy="990600"/>
          </a:xfrm>
        </p:spPr>
        <p:txBody>
          <a:bodyPr/>
          <a:lstStyle/>
          <a:p>
            <a:pPr algn="r" defTabSz="914400">
              <a:spcBef>
                <a:spcPts val="0"/>
              </a:spcBef>
              <a:buNone/>
            </a:pPr>
            <a:r>
              <a:rPr lang="en-US" b="1" dirty="0" err="1" smtClean="0">
                <a:solidFill>
                  <a:srgbClr val="D1282E"/>
                </a:solidFill>
                <a:latin typeface="Arial"/>
              </a:rPr>
              <a:t>Kirken</a:t>
            </a:r>
            <a:r>
              <a:rPr lang="en-US" b="1" dirty="0" smtClean="0">
                <a:solidFill>
                  <a:srgbClr val="D1282E"/>
                </a:solidFill>
                <a:latin typeface="Arial"/>
              </a:rPr>
              <a:t> </a:t>
            </a:r>
            <a:r>
              <a:rPr lang="en-US" b="1" dirty="0" err="1" smtClean="0">
                <a:solidFill>
                  <a:srgbClr val="D1282E"/>
                </a:solidFill>
                <a:latin typeface="Arial"/>
              </a:rPr>
              <a:t>er</a:t>
            </a:r>
            <a:r>
              <a:rPr lang="en-US" b="1" dirty="0" smtClean="0">
                <a:solidFill>
                  <a:srgbClr val="D1282E"/>
                </a:solidFill>
                <a:latin typeface="Arial"/>
              </a:rPr>
              <a:t> </a:t>
            </a:r>
            <a:r>
              <a:rPr lang="en-US" b="1" dirty="0" err="1" smtClean="0">
                <a:solidFill>
                  <a:srgbClr val="D1282E"/>
                </a:solidFill>
                <a:latin typeface="Arial"/>
              </a:rPr>
              <a:t>sendt</a:t>
            </a:r>
            <a:endParaRPr lang="en-US" sz="3600" b="1" i="0" spc="0" baseline="0" dirty="0">
              <a:solidFill>
                <a:srgbClr val="D1282E"/>
              </a:solidFill>
              <a:latin typeface="Arial"/>
            </a:endParaRPr>
          </a:p>
        </p:txBody>
      </p:sp>
      <p:pic>
        <p:nvPicPr>
          <p:cNvPr id="1028" name="Picture 4" descr="C:\Users\JL\AppData\Local\Microsoft\Windows\Temporary Internet Files\Content.IE5\ADR66P1G\MP90044833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3256" y="277140"/>
            <a:ext cx="3054393" cy="278092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L\AppData\Local\Microsoft\Windows\Temporary Internet Files\Content.IE5\I05KTB3S\MP90040003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4037" y="-1524026"/>
            <a:ext cx="1728192" cy="12650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JL\AppData\Local\Microsoft\Windows\Temporary Internet Files\Content.IE5\DLIVP0ZI\MP90044833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3256" y="2708920"/>
            <a:ext cx="373047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476656" y="-4563888"/>
            <a:ext cx="8820472" cy="6985214"/>
          </a:xfrm>
          <a:prstGeom prst="rect">
            <a:avLst/>
          </a:prstGeom>
          <a:gradFill>
            <a:gsLst>
              <a:gs pos="0">
                <a:schemeClr val="bg1">
                  <a:alpha val="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boks 5"/>
          <p:cNvSpPr txBox="1"/>
          <p:nvPr/>
        </p:nvSpPr>
        <p:spPr>
          <a:xfrm>
            <a:off x="2862427" y="3068466"/>
            <a:ext cx="5760640" cy="338554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a-DK" sz="2800" dirty="0"/>
              <a:t>Hver eneste </a:t>
            </a:r>
            <a:r>
              <a:rPr lang="da-DK" sz="2800" dirty="0" smtClean="0"/>
              <a:t>kirke og hvert </a:t>
            </a:r>
            <a:r>
              <a:rPr lang="da-DK" sz="2800" dirty="0"/>
              <a:t>eneste kirkeligt </a:t>
            </a:r>
            <a:r>
              <a:rPr lang="da-DK" sz="2800" dirty="0" smtClean="0"/>
              <a:t>fællesskab </a:t>
            </a:r>
            <a:r>
              <a:rPr lang="da-DK" sz="2800" dirty="0"/>
              <a:t>må gøre sit hjemmearbejde, ved at relatere evangeliet til deres lokale virkelighed og overveje, hvad det vil sige at være kirke og fællesskab på deres sted. </a:t>
            </a:r>
          </a:p>
          <a:p>
            <a:endParaRPr lang="da-DK" dirty="0"/>
          </a:p>
        </p:txBody>
      </p:sp>
    </p:spTree>
    <p:extLst>
      <p:ext uri="{BB962C8B-B14F-4D97-AF65-F5344CB8AC3E}">
        <p14:creationId xmlns:p14="http://schemas.microsoft.com/office/powerpoint/2010/main" val="36661222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JL\AppData\Local\Microsoft\Windows\Temporary Internet Files\Content.IE5\I05KTB3S\MP90040074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17381">
            <a:off x="-647653" y="807041"/>
            <a:ext cx="3911326" cy="26065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2" descr="C:\Users\JL\AppData\Local\Microsoft\Windows\Temporary Internet Files\Content.IE5\I05KTB3S\MP900400744[1].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rot="1130153">
            <a:off x="12214471" y="4319368"/>
            <a:ext cx="4574971" cy="30487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itle 1"/>
          <p:cNvSpPr>
            <a:spLocks noGrp="1"/>
          </p:cNvSpPr>
          <p:nvPr>
            <p:ph type="title"/>
          </p:nvPr>
        </p:nvSpPr>
        <p:spPr>
          <a:xfrm>
            <a:off x="611560" y="2924944"/>
            <a:ext cx="8229600" cy="990600"/>
          </a:xfrm>
        </p:spPr>
        <p:txBody>
          <a:bodyPr>
            <a:normAutofit/>
          </a:bodyPr>
          <a:lstStyle/>
          <a:p>
            <a:pPr algn="r" defTabSz="914400">
              <a:spcBef>
                <a:spcPts val="0"/>
              </a:spcBef>
              <a:buNone/>
            </a:pPr>
            <a:r>
              <a:rPr lang="en-US" b="1" dirty="0" err="1">
                <a:solidFill>
                  <a:srgbClr val="D1282E"/>
                </a:solidFill>
                <a:latin typeface="Arial"/>
              </a:rPr>
              <a:t>Kirken</a:t>
            </a:r>
            <a:r>
              <a:rPr lang="en-US" b="1" dirty="0">
                <a:solidFill>
                  <a:srgbClr val="D1282E"/>
                </a:solidFill>
                <a:latin typeface="Arial"/>
              </a:rPr>
              <a:t> </a:t>
            </a:r>
            <a:r>
              <a:rPr lang="en-US" b="1" dirty="0" err="1">
                <a:solidFill>
                  <a:srgbClr val="D1282E"/>
                </a:solidFill>
                <a:latin typeface="Arial"/>
              </a:rPr>
              <a:t>bør</a:t>
            </a:r>
            <a:r>
              <a:rPr lang="en-US" b="1" dirty="0">
                <a:solidFill>
                  <a:srgbClr val="D1282E"/>
                </a:solidFill>
                <a:latin typeface="Arial"/>
              </a:rPr>
              <a:t> </a:t>
            </a:r>
            <a:r>
              <a:rPr lang="en-US" b="1" dirty="0" err="1">
                <a:solidFill>
                  <a:srgbClr val="D1282E"/>
                </a:solidFill>
                <a:latin typeface="Arial"/>
              </a:rPr>
              <a:t>tager</a:t>
            </a:r>
            <a:r>
              <a:rPr lang="en-US" b="1" dirty="0">
                <a:solidFill>
                  <a:srgbClr val="D1282E"/>
                </a:solidFill>
                <a:latin typeface="Arial"/>
              </a:rPr>
              <a:t> </a:t>
            </a:r>
            <a:r>
              <a:rPr lang="en-US" b="1" dirty="0" err="1">
                <a:solidFill>
                  <a:srgbClr val="D1282E"/>
                </a:solidFill>
                <a:latin typeface="Arial"/>
              </a:rPr>
              <a:t>udgangspunkt</a:t>
            </a:r>
            <a:r>
              <a:rPr lang="en-US" b="1" dirty="0">
                <a:solidFill>
                  <a:srgbClr val="D1282E"/>
                </a:solidFill>
                <a:latin typeface="Arial"/>
              </a:rPr>
              <a:t> i:</a:t>
            </a:r>
          </a:p>
        </p:txBody>
      </p:sp>
      <p:pic>
        <p:nvPicPr>
          <p:cNvPr id="1028" name="Picture 4" descr="C:\Users\JL\AppData\Local\Microsoft\Windows\Temporary Internet Files\Content.IE5\ADR66P1G\MP90044833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3256" y="277140"/>
            <a:ext cx="3054393" cy="278092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L\AppData\Local\Microsoft\Windows\Temporary Internet Files\Content.IE5\I05KTB3S\MP90040003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4037" y="-1524026"/>
            <a:ext cx="1728192" cy="12650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JL\AppData\Local\Microsoft\Windows\Temporary Internet Files\Content.IE5\DLIVP0ZI\MP90044833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3256" y="2708920"/>
            <a:ext cx="373047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476656" y="-4563888"/>
            <a:ext cx="8820472" cy="6985214"/>
          </a:xfrm>
          <a:prstGeom prst="rect">
            <a:avLst/>
          </a:prstGeom>
          <a:gradFill>
            <a:gsLst>
              <a:gs pos="0">
                <a:schemeClr val="bg1">
                  <a:alpha val="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boks 5"/>
          <p:cNvSpPr txBox="1"/>
          <p:nvPr/>
        </p:nvSpPr>
        <p:spPr>
          <a:xfrm>
            <a:off x="2364037" y="3861048"/>
            <a:ext cx="5760640"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a-DK" sz="2800" dirty="0" smtClean="0"/>
              <a:t>1. Hvem </a:t>
            </a:r>
            <a:r>
              <a:rPr lang="da-DK" sz="2800" dirty="0"/>
              <a:t>den </a:t>
            </a:r>
            <a:r>
              <a:rPr lang="da-DK" sz="2800" b="1" dirty="0" smtClean="0">
                <a:solidFill>
                  <a:schemeClr val="tx2">
                    <a:lumMod val="50000"/>
                  </a:schemeClr>
                </a:solidFill>
              </a:rPr>
              <a:t>ER</a:t>
            </a:r>
            <a:r>
              <a:rPr lang="da-DK" sz="2800" dirty="0" smtClean="0"/>
              <a:t/>
            </a:r>
            <a:br>
              <a:rPr lang="da-DK" sz="2800" dirty="0" smtClean="0"/>
            </a:br>
            <a:r>
              <a:rPr lang="da-DK" sz="2800" dirty="0" smtClean="0"/>
              <a:t>2. </a:t>
            </a:r>
            <a:r>
              <a:rPr lang="da-DK" sz="2800" b="1" dirty="0" smtClean="0">
                <a:solidFill>
                  <a:schemeClr val="tx2">
                    <a:lumMod val="50000"/>
                  </a:schemeClr>
                </a:solidFill>
              </a:rPr>
              <a:t>GØRE</a:t>
            </a:r>
            <a:r>
              <a:rPr lang="da-DK" sz="2800" dirty="0" smtClean="0"/>
              <a:t> </a:t>
            </a:r>
            <a:r>
              <a:rPr lang="da-DK" sz="2800" dirty="0"/>
              <a:t>det den er </a:t>
            </a:r>
            <a:r>
              <a:rPr lang="da-DK" sz="2800" dirty="0" smtClean="0"/>
              <a:t/>
            </a:r>
            <a:br>
              <a:rPr lang="da-DK" sz="2800" dirty="0" smtClean="0"/>
            </a:br>
            <a:r>
              <a:rPr lang="da-DK" sz="2800" dirty="0" smtClean="0"/>
              <a:t>3. </a:t>
            </a:r>
            <a:r>
              <a:rPr lang="da-DK" sz="2800" b="1" dirty="0" smtClean="0">
                <a:solidFill>
                  <a:schemeClr val="tx2">
                    <a:lumMod val="50000"/>
                  </a:schemeClr>
                </a:solidFill>
              </a:rPr>
              <a:t>ORGANISERER </a:t>
            </a:r>
            <a:r>
              <a:rPr lang="da-DK" sz="2800" dirty="0" smtClean="0"/>
              <a:t>det</a:t>
            </a:r>
            <a:r>
              <a:rPr lang="da-DK" sz="2800" dirty="0"/>
              <a:t>, den </a:t>
            </a:r>
            <a:r>
              <a:rPr lang="da-DK" sz="2800" dirty="0" smtClean="0"/>
              <a:t>gør</a:t>
            </a:r>
            <a:r>
              <a:rPr lang="da-DK" sz="2400" dirty="0" smtClean="0"/>
              <a:t> </a:t>
            </a:r>
            <a:endParaRPr lang="da-DK" sz="2400" dirty="0"/>
          </a:p>
        </p:txBody>
      </p:sp>
      <p:sp>
        <p:nvSpPr>
          <p:cNvPr id="3" name="Rektangel 2"/>
          <p:cNvSpPr/>
          <p:nvPr/>
        </p:nvSpPr>
        <p:spPr>
          <a:xfrm>
            <a:off x="4788024" y="7173416"/>
            <a:ext cx="4572000" cy="646331"/>
          </a:xfrm>
          <a:prstGeom prst="rect">
            <a:avLst/>
          </a:prstGeom>
        </p:spPr>
        <p:txBody>
          <a:bodyPr>
            <a:spAutoFit/>
          </a:bodyPr>
          <a:lstStyle/>
          <a:p>
            <a:r>
              <a:rPr lang="da-DK" dirty="0"/>
              <a:t>Hvordan er din kirke synlig tilstede i dit nærområde? </a:t>
            </a:r>
          </a:p>
        </p:txBody>
      </p:sp>
    </p:spTree>
    <p:extLst>
      <p:ext uri="{BB962C8B-B14F-4D97-AF65-F5344CB8AC3E}">
        <p14:creationId xmlns:p14="http://schemas.microsoft.com/office/powerpoint/2010/main" val="25925602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JL\AppData\Local\Microsoft\Windows\Temporary Internet Files\Content.IE5\I05KTB3S\MP90040074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17381">
            <a:off x="-592516" y="682173"/>
            <a:ext cx="4574971" cy="30487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2" descr="C:\Users\JL\AppData\Local\Microsoft\Windows\Temporary Internet Files\Content.IE5\I05KTB3S\MP900400744[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1130153">
            <a:off x="12214471" y="4319368"/>
            <a:ext cx="4574971" cy="30487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itle 1"/>
          <p:cNvSpPr>
            <a:spLocks noGrp="1"/>
          </p:cNvSpPr>
          <p:nvPr>
            <p:ph type="title"/>
          </p:nvPr>
        </p:nvSpPr>
        <p:spPr>
          <a:xfrm>
            <a:off x="611560" y="2924944"/>
            <a:ext cx="8229600" cy="990600"/>
          </a:xfrm>
        </p:spPr>
        <p:txBody>
          <a:bodyPr>
            <a:normAutofit/>
          </a:bodyPr>
          <a:lstStyle/>
          <a:p>
            <a:pPr algn="r" defTabSz="914400">
              <a:spcBef>
                <a:spcPts val="0"/>
              </a:spcBef>
              <a:buNone/>
            </a:pPr>
            <a:r>
              <a:rPr lang="en-US" b="1" dirty="0" err="1">
                <a:solidFill>
                  <a:srgbClr val="D1282E"/>
                </a:solidFill>
                <a:latin typeface="Arial"/>
              </a:rPr>
              <a:t>Kirken</a:t>
            </a:r>
            <a:r>
              <a:rPr lang="en-US" b="1" dirty="0">
                <a:solidFill>
                  <a:srgbClr val="D1282E"/>
                </a:solidFill>
                <a:latin typeface="Arial"/>
              </a:rPr>
              <a:t> </a:t>
            </a:r>
            <a:r>
              <a:rPr lang="en-US" b="1" dirty="0" err="1">
                <a:solidFill>
                  <a:srgbClr val="D1282E"/>
                </a:solidFill>
                <a:latin typeface="Arial"/>
              </a:rPr>
              <a:t>er</a:t>
            </a:r>
            <a:r>
              <a:rPr lang="en-US" b="1" dirty="0">
                <a:solidFill>
                  <a:srgbClr val="D1282E"/>
                </a:solidFill>
                <a:latin typeface="Arial"/>
              </a:rPr>
              <a:t> </a:t>
            </a:r>
            <a:r>
              <a:rPr lang="en-US" b="1" dirty="0" err="1">
                <a:solidFill>
                  <a:srgbClr val="D1282E"/>
                </a:solidFill>
                <a:latin typeface="Arial"/>
              </a:rPr>
              <a:t>sendt</a:t>
            </a:r>
            <a:endParaRPr lang="en-US" b="1" dirty="0">
              <a:solidFill>
                <a:srgbClr val="D1282E"/>
              </a:solidFill>
              <a:latin typeface="Arial"/>
            </a:endParaRPr>
          </a:p>
        </p:txBody>
      </p:sp>
      <p:pic>
        <p:nvPicPr>
          <p:cNvPr id="1028" name="Picture 4" descr="C:\Users\JL\AppData\Local\Microsoft\Windows\Temporary Internet Files\Content.IE5\ADR66P1G\MP90044833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3256" y="277140"/>
            <a:ext cx="3054393" cy="278092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L\AppData\Local\Microsoft\Windows\Temporary Internet Files\Content.IE5\I05KTB3S\MP90040003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4037" y="-1524026"/>
            <a:ext cx="1728192" cy="12650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JL\AppData\Local\Microsoft\Windows\Temporary Internet Files\Content.IE5\DLIVP0ZI\MP90044833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3256" y="2708920"/>
            <a:ext cx="373047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476656" y="-4563888"/>
            <a:ext cx="8820472" cy="6985214"/>
          </a:xfrm>
          <a:prstGeom prst="rect">
            <a:avLst/>
          </a:prstGeom>
          <a:gradFill>
            <a:gsLst>
              <a:gs pos="0">
                <a:schemeClr val="bg1">
                  <a:alpha val="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boks 5"/>
          <p:cNvSpPr txBox="1"/>
          <p:nvPr/>
        </p:nvSpPr>
        <p:spPr>
          <a:xfrm>
            <a:off x="1331640" y="4409028"/>
            <a:ext cx="7344816"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a-DK" sz="2400" dirty="0"/>
              <a:t>Hvordan er din kirke synlig tilstede i dit nærområde? </a:t>
            </a:r>
          </a:p>
        </p:txBody>
      </p:sp>
    </p:spTree>
    <p:extLst>
      <p:ext uri="{BB962C8B-B14F-4D97-AF65-F5344CB8AC3E}">
        <p14:creationId xmlns:p14="http://schemas.microsoft.com/office/powerpoint/2010/main" val="9427877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9155360" cy="990600"/>
          </a:xfrm>
        </p:spPr>
        <p:txBody>
          <a:bodyPr>
            <a:normAutofit fontScale="90000"/>
          </a:bodyPr>
          <a:lstStyle/>
          <a:p>
            <a:pPr lvl="0">
              <a:spcBef>
                <a:spcPts val="0"/>
              </a:spcBef>
            </a:pPr>
            <a:r>
              <a:rPr lang="da-DK" b="1" dirty="0"/>
              <a:t>Den udsendte </a:t>
            </a:r>
            <a:r>
              <a:rPr lang="da-DK" b="1" dirty="0" smtClean="0"/>
              <a:t>kirke tager </a:t>
            </a:r>
            <a:r>
              <a:rPr lang="da-DK" b="1" dirty="0"/>
              <a:t>et socialt ansvar</a:t>
            </a:r>
            <a:r>
              <a:rPr lang="da-DK" dirty="0"/>
              <a:t/>
            </a:r>
            <a:br>
              <a:rPr lang="da-DK" dirty="0"/>
            </a:br>
            <a:endParaRPr lang="en-US" sz="3600" b="1" i="0" spc="0" baseline="0" dirty="0">
              <a:solidFill>
                <a:srgbClr val="D1282E"/>
              </a:solidFill>
              <a:latin typeface="Arial"/>
              <a:ea typeface="+mj-ea"/>
              <a:cs typeface="+mj-cs"/>
            </a:endParaRPr>
          </a:p>
        </p:txBody>
      </p:sp>
      <p:sp>
        <p:nvSpPr>
          <p:cNvPr id="4" name="Afrundet rektangel 3"/>
          <p:cNvSpPr/>
          <p:nvPr/>
        </p:nvSpPr>
        <p:spPr>
          <a:xfrm>
            <a:off x="457200" y="1981944"/>
            <a:ext cx="8229599" cy="2743200"/>
          </a:xfrm>
          <a:prstGeom prst="roundRect">
            <a:avLst>
              <a:gd name="adj" fmla="val 10000"/>
            </a:avLst>
          </a:prstGeom>
          <a:solidFill>
            <a:schemeClr val="bg1">
              <a:lumMod val="85000"/>
              <a:alpha val="90000"/>
            </a:schemeClr>
          </a:solidFill>
          <a:ln>
            <a:noFill/>
          </a:ln>
        </p:spPr>
        <p:style>
          <a:lnRef idx="1">
            <a:scrgbClr r="0" g="0" b="0"/>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5" name="Afrundet rektangel 4"/>
          <p:cNvSpPr/>
          <p:nvPr/>
        </p:nvSpPr>
        <p:spPr>
          <a:xfrm>
            <a:off x="706354" y="2190121"/>
            <a:ext cx="1797974" cy="2285992"/>
          </a:xfrm>
          <a:prstGeom prst="roundRect">
            <a:avLst>
              <a:gd name="adj" fmla="val 10000"/>
            </a:avLst>
          </a:prstGeom>
          <a:blipFill rotWithShape="1">
            <a:blip r:embed="rId3"/>
            <a:stretch>
              <a:fillRect/>
            </a:stretch>
          </a:blipFill>
        </p:spPr>
        <p:style>
          <a:lnRef idx="0">
            <a:schemeClr val="lt1">
              <a:hueOff val="0"/>
              <a:satOff val="0"/>
              <a:lumOff val="0"/>
              <a:alphaOff val="0"/>
            </a:schemeClr>
          </a:lnRef>
          <a:fillRef idx="1">
            <a:scrgbClr r="0" g="0" b="0"/>
          </a:fillRef>
          <a:effectRef idx="3">
            <a:schemeClr val="accent5">
              <a:tint val="50000"/>
              <a:hueOff val="0"/>
              <a:satOff val="0"/>
              <a:lumOff val="0"/>
              <a:alphaOff val="0"/>
            </a:schemeClr>
          </a:effectRef>
          <a:fontRef idx="minor">
            <a:schemeClr val="lt1">
              <a:hueOff val="0"/>
              <a:satOff val="0"/>
              <a:lumOff val="0"/>
              <a:alphaOff val="0"/>
            </a:schemeClr>
          </a:fontRef>
        </p:style>
      </p:sp>
      <p:sp>
        <p:nvSpPr>
          <p:cNvPr id="8" name="Afrundet rektangel 7"/>
          <p:cNvSpPr/>
          <p:nvPr/>
        </p:nvSpPr>
        <p:spPr>
          <a:xfrm>
            <a:off x="2684126" y="2190121"/>
            <a:ext cx="1797974" cy="2285992"/>
          </a:xfrm>
          <a:prstGeom prst="roundRect">
            <a:avLst>
              <a:gd name="adj" fmla="val 10000"/>
            </a:avLst>
          </a:prstGeom>
          <a:blipFill rotWithShape="1">
            <a:blip r:embed="rId4"/>
            <a:stretch>
              <a:fillRect/>
            </a:stretch>
          </a:blipFill>
        </p:spPr>
        <p:style>
          <a:lnRef idx="0">
            <a:schemeClr val="lt1">
              <a:hueOff val="0"/>
              <a:satOff val="0"/>
              <a:lumOff val="0"/>
              <a:alphaOff val="0"/>
            </a:schemeClr>
          </a:lnRef>
          <a:fillRef idx="1">
            <a:scrgbClr r="0" g="0" b="0"/>
          </a:fillRef>
          <a:effectRef idx="3">
            <a:schemeClr val="accent5">
              <a:tint val="50000"/>
              <a:hueOff val="998963"/>
              <a:satOff val="-14887"/>
              <a:lumOff val="278"/>
              <a:alphaOff val="0"/>
            </a:schemeClr>
          </a:effectRef>
          <a:fontRef idx="minor">
            <a:schemeClr val="lt1">
              <a:hueOff val="0"/>
              <a:satOff val="0"/>
              <a:lumOff val="0"/>
              <a:alphaOff val="0"/>
            </a:schemeClr>
          </a:fontRef>
        </p:style>
      </p:sp>
      <p:sp>
        <p:nvSpPr>
          <p:cNvPr id="10" name="Afrundet rektangel 9"/>
          <p:cNvSpPr/>
          <p:nvPr/>
        </p:nvSpPr>
        <p:spPr>
          <a:xfrm>
            <a:off x="4661898" y="2190121"/>
            <a:ext cx="1797974" cy="2285992"/>
          </a:xfrm>
          <a:prstGeom prst="roundRect">
            <a:avLst>
              <a:gd name="adj" fmla="val 10000"/>
            </a:avLst>
          </a:prstGeom>
          <a:blipFill rotWithShape="1">
            <a:blip r:embed="rId5"/>
            <a:stretch>
              <a:fillRect/>
            </a:stretch>
          </a:blipFill>
        </p:spPr>
        <p:style>
          <a:lnRef idx="0">
            <a:schemeClr val="lt1">
              <a:hueOff val="0"/>
              <a:satOff val="0"/>
              <a:lumOff val="0"/>
              <a:alphaOff val="0"/>
            </a:schemeClr>
          </a:lnRef>
          <a:fillRef idx="1">
            <a:scrgbClr r="0" g="0" b="0"/>
          </a:fillRef>
          <a:effectRef idx="3">
            <a:schemeClr val="accent5">
              <a:tint val="50000"/>
              <a:hueOff val="1997926"/>
              <a:satOff val="-29774"/>
              <a:lumOff val="555"/>
              <a:alphaOff val="0"/>
            </a:schemeClr>
          </a:effectRef>
          <a:fontRef idx="minor">
            <a:schemeClr val="lt1">
              <a:hueOff val="0"/>
              <a:satOff val="0"/>
              <a:lumOff val="0"/>
              <a:alphaOff val="0"/>
            </a:schemeClr>
          </a:fontRef>
        </p:style>
      </p:sp>
      <p:sp>
        <p:nvSpPr>
          <p:cNvPr id="12" name="Afrundet rektangel 11"/>
          <p:cNvSpPr/>
          <p:nvPr/>
        </p:nvSpPr>
        <p:spPr>
          <a:xfrm>
            <a:off x="6639670" y="2190121"/>
            <a:ext cx="1797974" cy="2285992"/>
          </a:xfrm>
          <a:prstGeom prst="roundRect">
            <a:avLst>
              <a:gd name="adj" fmla="val 10000"/>
            </a:avLst>
          </a:prstGeom>
          <a:blipFill rotWithShape="1">
            <a:blip r:embed="rId6"/>
            <a:stretch>
              <a:fillRect/>
            </a:stretch>
          </a:blipFill>
        </p:spPr>
        <p:style>
          <a:lnRef idx="0">
            <a:schemeClr val="lt1">
              <a:hueOff val="0"/>
              <a:satOff val="0"/>
              <a:lumOff val="0"/>
              <a:alphaOff val="0"/>
            </a:schemeClr>
          </a:lnRef>
          <a:fillRef idx="1">
            <a:scrgbClr r="0" g="0" b="0"/>
          </a:fillRef>
          <a:effectRef idx="3">
            <a:schemeClr val="accent5">
              <a:tint val="50000"/>
              <a:hueOff val="2996889"/>
              <a:satOff val="-44661"/>
              <a:lumOff val="833"/>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5450071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82216"/>
            <a:ext cx="8507288" cy="990600"/>
          </a:xfrm>
        </p:spPr>
        <p:txBody>
          <a:bodyPr>
            <a:normAutofit fontScale="90000"/>
          </a:bodyPr>
          <a:lstStyle/>
          <a:p>
            <a:pPr lvl="0"/>
            <a:r>
              <a:rPr lang="da-DK" b="1" dirty="0" smtClean="0"/>
              <a:t>SHALOM</a:t>
            </a:r>
            <a:br>
              <a:rPr lang="da-DK" b="1" dirty="0" smtClean="0"/>
            </a:br>
            <a:r>
              <a:rPr lang="da-DK" b="1" dirty="0" smtClean="0"/>
              <a:t> </a:t>
            </a:r>
            <a:r>
              <a:rPr lang="da-DK" b="1" dirty="0"/>
              <a:t>– en </a:t>
            </a:r>
            <a:r>
              <a:rPr lang="da-DK" b="1" dirty="0" smtClean="0"/>
              <a:t>omfattende og udfordrende  </a:t>
            </a:r>
            <a:r>
              <a:rPr lang="da-DK" b="1" dirty="0"/>
              <a:t>hilsen </a:t>
            </a:r>
            <a:r>
              <a:rPr lang="da-DK" dirty="0"/>
              <a:t/>
            </a:r>
            <a:br>
              <a:rPr lang="da-DK" dirty="0"/>
            </a:br>
            <a:endParaRPr lang="da-DK" dirty="0"/>
          </a:p>
        </p:txBody>
      </p:sp>
      <p:sp>
        <p:nvSpPr>
          <p:cNvPr id="3" name="Pladsholder til indhold 2"/>
          <p:cNvSpPr>
            <a:spLocks noGrp="1"/>
          </p:cNvSpPr>
          <p:nvPr>
            <p:ph idx="1"/>
          </p:nvPr>
        </p:nvSpPr>
        <p:spPr>
          <a:xfrm>
            <a:off x="2529490" y="1600200"/>
            <a:ext cx="5786926" cy="4876800"/>
          </a:xfrm>
        </p:spPr>
        <p:txBody>
          <a:bodyPr>
            <a:normAutofit fontScale="92500"/>
          </a:bodyPr>
          <a:lstStyle/>
          <a:p>
            <a:pPr marL="0" indent="0">
              <a:buNone/>
            </a:pPr>
            <a:r>
              <a:rPr lang="da-DK" dirty="0" smtClean="0"/>
              <a:t>Udgangspunktet: Lukas 4, 18-19 – et </a:t>
            </a:r>
            <a:r>
              <a:rPr lang="da-DK" dirty="0" err="1" smtClean="0"/>
              <a:t>nådeår</a:t>
            </a:r>
            <a:r>
              <a:rPr lang="da-DK" dirty="0" smtClean="0"/>
              <a:t> </a:t>
            </a:r>
          </a:p>
          <a:p>
            <a:pPr marL="0" indent="0">
              <a:buNone/>
            </a:pPr>
            <a:endParaRPr lang="da-DK" dirty="0" smtClean="0"/>
          </a:p>
          <a:p>
            <a:pPr marL="0" indent="0">
              <a:buNone/>
            </a:pPr>
            <a:r>
              <a:rPr lang="da-DK" dirty="0" smtClean="0"/>
              <a:t>Shalom er et udtryk for en altomfattende OK-hed, materielt og relationelt.</a:t>
            </a:r>
            <a:br>
              <a:rPr lang="da-DK" dirty="0" smtClean="0"/>
            </a:br>
            <a:endParaRPr lang="da-DK" dirty="0" smtClean="0"/>
          </a:p>
          <a:p>
            <a:pPr marL="0" indent="0">
              <a:buNone/>
            </a:pPr>
            <a:r>
              <a:rPr lang="da-DK" dirty="0" smtClean="0"/>
              <a:t>Alle har det fysisk godt; at alle er raske og har tøj på kroppen, tag over hovedet og mad i maven. </a:t>
            </a:r>
            <a:br>
              <a:rPr lang="da-DK" dirty="0" smtClean="0"/>
            </a:br>
            <a:r>
              <a:rPr lang="da-DK" dirty="0" smtClean="0"/>
              <a:t/>
            </a:r>
            <a:br>
              <a:rPr lang="da-DK" dirty="0" smtClean="0"/>
            </a:br>
            <a:r>
              <a:rPr lang="da-DK" dirty="0" smtClean="0"/>
              <a:t>Alle har det godt i forhold til hinanden; ingen udnyttelse, undertrykkelse, magtkampe, bedrag, uærlighed, arrogance… </a:t>
            </a:r>
          </a:p>
          <a:p>
            <a:pPr marL="0" indent="0">
              <a:buNone/>
            </a:pPr>
            <a:r>
              <a:rPr lang="da-DK" dirty="0" smtClean="0"/>
              <a:t>.</a:t>
            </a:r>
            <a:endParaRPr lang="da-DK" dirty="0"/>
          </a:p>
        </p:txBody>
      </p:sp>
      <p:pic>
        <p:nvPicPr>
          <p:cNvPr id="4101" name="Picture 5" descr="C:\Users\JL\AppData\Local\Microsoft\Windows\Temporary Internet Files\Content.IE5\I6GKZ0Q3\MP900442246[1].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0" y="1628800"/>
            <a:ext cx="2529490"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026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ketingPlan_Office2010">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ED8DD62-BF50-4FDA-BF86-A3B95D99ED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MarketingPlan_Office2010</Template>
  <TotalTime>0</TotalTime>
  <Words>326</Words>
  <Application>Microsoft Office PowerPoint</Application>
  <PresentationFormat>Skærmshow (4:3)</PresentationFormat>
  <Paragraphs>59</Paragraphs>
  <Slides>15</Slides>
  <Notes>6</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15</vt:i4>
      </vt:variant>
    </vt:vector>
  </HeadingPairs>
  <TitlesOfParts>
    <vt:vector size="19" baseType="lpstr">
      <vt:lpstr>Arial</vt:lpstr>
      <vt:lpstr>Calibri</vt:lpstr>
      <vt:lpstr>Wingdings</vt:lpstr>
      <vt:lpstr>MarketingPlan_Office2010</vt:lpstr>
      <vt:lpstr>Hvad siger bibelen som socialt evangelisk arbejde?</vt:lpstr>
      <vt:lpstr>Hovedpunkter</vt:lpstr>
      <vt:lpstr>Kirken er sendt</vt:lpstr>
      <vt:lpstr>Mission, det kirken er:</vt:lpstr>
      <vt:lpstr>Kirken er sendt</vt:lpstr>
      <vt:lpstr>Kirken bør tager udgangspunkt i:</vt:lpstr>
      <vt:lpstr>Kirken er sendt</vt:lpstr>
      <vt:lpstr>Den udsendte kirke tager et socialt ansvar </vt:lpstr>
      <vt:lpstr>SHALOM  – en omfattende og udfordrende  hilsen  </vt:lpstr>
      <vt:lpstr>SHALOM  – en omfattende og udfordrende  hilsen  </vt:lpstr>
      <vt:lpstr>SHALOM  – en omfattende og udfordrende  hilsen  </vt:lpstr>
      <vt:lpstr>SHALOM  – en omfattende og udfordrende  hilsen  </vt:lpstr>
      <vt:lpstr>At række ud og fortælle…?</vt:lpstr>
      <vt:lpstr>At række ud og fortælle…?</vt:lpstr>
      <vt:lpstr>Mere ubunto  i kirken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2013-10-21T10:25:28Z</dcterms:created>
  <dcterms:modified xsi:type="dcterms:W3CDTF">2013-10-22T19:20:17Z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TC022643309991</vt:lpwstr>
  </property>
</Properties>
</file>